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6"/>
  </p:notesMasterIdLst>
  <p:sldIdLst>
    <p:sldId id="343" r:id="rId3"/>
    <p:sldId id="360" r:id="rId4"/>
    <p:sldId id="363" r:id="rId5"/>
    <p:sldId id="345" r:id="rId6"/>
    <p:sldId id="405" r:id="rId7"/>
    <p:sldId id="416" r:id="rId8"/>
    <p:sldId id="354" r:id="rId9"/>
    <p:sldId id="391" r:id="rId10"/>
    <p:sldId id="383" r:id="rId11"/>
    <p:sldId id="385" r:id="rId12"/>
    <p:sldId id="415" r:id="rId13"/>
    <p:sldId id="374" r:id="rId14"/>
    <p:sldId id="370" r:id="rId15"/>
    <p:sldId id="423" r:id="rId16"/>
    <p:sldId id="375" r:id="rId17"/>
    <p:sldId id="305" r:id="rId18"/>
    <p:sldId id="417" r:id="rId19"/>
    <p:sldId id="408" r:id="rId20"/>
    <p:sldId id="316" r:id="rId21"/>
    <p:sldId id="424" r:id="rId22"/>
    <p:sldId id="350" r:id="rId23"/>
    <p:sldId id="358" r:id="rId24"/>
    <p:sldId id="380" r:id="rId25"/>
    <p:sldId id="332" r:id="rId26"/>
    <p:sldId id="419" r:id="rId27"/>
    <p:sldId id="420" r:id="rId28"/>
    <p:sldId id="421" r:id="rId29"/>
    <p:sldId id="413" r:id="rId30"/>
    <p:sldId id="382" r:id="rId31"/>
    <p:sldId id="387" r:id="rId32"/>
    <p:sldId id="400" r:id="rId33"/>
    <p:sldId id="422" r:id="rId34"/>
    <p:sldId id="268" r:id="rId35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B8382"/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94613" autoAdjust="0"/>
  </p:normalViewPr>
  <p:slideViewPr>
    <p:cSldViewPr>
      <p:cViewPr varScale="1">
        <p:scale>
          <a:sx n="149" d="100"/>
          <a:sy n="149" d="100"/>
        </p:scale>
        <p:origin x="192" y="2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2F7E260-60D8-0E40-9ECB-851E571E5A8E}" type="datetimeFigureOut">
              <a:rPr lang="en-US"/>
              <a:pPr>
                <a:defRPr/>
              </a:pPr>
              <a:t>10/18/16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3FF79EE-A8FC-F648-97F7-CB446FA20F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54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FF79EE-A8FC-F648-97F7-CB446FA20F0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18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12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15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FF79EE-A8FC-F648-97F7-CB446FA20F0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601AD21-945C-9A42-BCCC-1254698F6825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3961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#TOUGH LOVE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E6A24CC-586D-4843-B2A9-4D3074C09F8B}" type="slidenum">
              <a:rPr lang="en-US" sz="1200"/>
              <a:pPr eaLnBrk="1" hangingPunct="1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0886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Shape 2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This is what job seeking looks like from successful grads - best practices and trends 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r>
              <a:t>Outcomes supports those who do the work 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r>
              <a:t>The more you do, the more we do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r>
              <a:t>Be thoughtful and honest about your search, think about it and then let us know…</a:t>
            </a:r>
          </a:p>
          <a:p>
            <a:pPr>
              <a:defRPr sz="2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052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714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 smtClean="0"/>
              <a:t>Gallery Walk activity – notes</a:t>
            </a:r>
            <a:r>
              <a:rPr lang="en-US" baseline="0" dirty="0" smtClean="0"/>
              <a:t> around the room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5119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F08FB0A-1B89-5547-9981-3DB072F6A9D6}" type="slidenum">
              <a:rPr lang="en-US" sz="1200"/>
              <a:pPr eaLnBrk="1" hangingPunct="1"/>
              <a:t>31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1744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F08FB0A-1B89-5547-9981-3DB072F6A9D6}" type="slidenum">
              <a:rPr lang="en-US" sz="1200"/>
              <a:pPr eaLnBrk="1" hangingPunct="1"/>
              <a:t>32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7298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+ 13 other producers in other markets around the world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938962E-B4DD-4A4F-A890-C10B51539B1B}" type="slidenum">
              <a:rPr lang="en-US" sz="1200"/>
              <a:pPr eaLnBrk="1" hangingPunct="1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63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Why</a:t>
            </a:r>
            <a:r>
              <a:rPr lang="en-US" baseline="0" dirty="0" smtClean="0">
                <a:latin typeface="Calibri" charset="0"/>
              </a:rPr>
              <a:t> I work at GA – I recently went through a job search. </a:t>
            </a:r>
            <a:endParaRPr lang="en-US" dirty="0">
              <a:latin typeface="Calibri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938962E-B4DD-4A4F-A890-C10B51539B1B}" type="slidenum">
              <a:rPr lang="en-US" sz="1200"/>
              <a:pPr eaLnBrk="1" hangingPunct="1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34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CC9ABBFF-2E18-1B4D-9918-44D6ED943456}" type="slidenum">
              <a:rPr lang="en-US" sz="1200"/>
              <a:pPr eaLnBrk="1" hangingPunct="1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149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CC9ABBFF-2E18-1B4D-9918-44D6ED943456}" type="slidenum">
              <a:rPr lang="en-US" sz="1200"/>
              <a:pPr eaLnBrk="1" hangingPunct="1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2636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Definition of actively job seeking – you must want it – hustle, do the things we recommend. Types of people who do not fit this profile – </a:t>
            </a:r>
          </a:p>
          <a:p>
            <a:r>
              <a:rPr lang="en-US" dirty="0">
                <a:latin typeface="Calibri" charset="0"/>
              </a:rPr>
              <a:t>Graduate – you must graduate from the program</a:t>
            </a:r>
          </a:p>
          <a:p>
            <a:r>
              <a:rPr lang="en-US" dirty="0">
                <a:latin typeface="Calibri" charset="0"/>
              </a:rPr>
              <a:t>Web developer – you must want to be a web developer, not a technical PM, not a data scientist, not a project manager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3F314CC-2086-1D42-9FB3-C9950F970CFD}" type="slidenum">
              <a:rPr lang="en-US" sz="1200"/>
              <a:pPr eaLnBrk="1" hangingPunct="1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804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50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3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82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0627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C1F9E-8D57-0945-9923-49AE59C678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322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4215D-B188-3846-81F1-049DFC32FD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145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6F938-BF3A-7949-B3ED-83A680F3ED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757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AFEA2-AEA3-BE46-B70F-F7CC76A939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286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7146D-0DBE-7B42-8209-4E687FD7C3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7229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93B11-2AD1-7642-B266-19BB1D708F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3900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577" cy="512132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8765" rtl="0">
              <a:lnSpc>
                <a:spcPct val="92592"/>
              </a:lnSpc>
              <a:spcBef>
                <a:spcPts val="0"/>
              </a:spcBef>
              <a:defRPr/>
            </a:lvl2pPr>
            <a:lvl3pPr lvl="2" indent="324549" rtl="0">
              <a:lnSpc>
                <a:spcPct val="92592"/>
              </a:lnSpc>
              <a:spcBef>
                <a:spcPts val="0"/>
              </a:spcBef>
              <a:defRPr/>
            </a:lvl3pPr>
            <a:lvl4pPr lvl="3" indent="493314" rtl="0">
              <a:lnSpc>
                <a:spcPct val="92592"/>
              </a:lnSpc>
              <a:spcBef>
                <a:spcPts val="0"/>
              </a:spcBef>
              <a:defRPr/>
            </a:lvl4pPr>
            <a:lvl5pPr lvl="4" indent="662079" rtl="0">
              <a:lnSpc>
                <a:spcPct val="92592"/>
              </a:lnSpc>
              <a:spcBef>
                <a:spcPts val="0"/>
              </a:spcBef>
              <a:defRPr/>
            </a:lvl5pPr>
            <a:lvl6pPr lvl="5" indent="817862" rtl="0">
              <a:lnSpc>
                <a:spcPct val="92592"/>
              </a:lnSpc>
              <a:spcBef>
                <a:spcPts val="0"/>
              </a:spcBef>
              <a:defRPr/>
            </a:lvl6pPr>
            <a:lvl7pPr lvl="6" indent="986627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393" rtl="0">
              <a:lnSpc>
                <a:spcPct val="92592"/>
              </a:lnSpc>
              <a:spcBef>
                <a:spcPts val="0"/>
              </a:spcBef>
              <a:defRPr/>
            </a:lvl8pPr>
            <a:lvl9pPr lvl="8" indent="1311176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5062" y="1737360"/>
            <a:ext cx="8448577" cy="2743133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438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ass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idx="3"/>
          </p:nvPr>
        </p:nvSpPr>
        <p:spPr>
          <a:xfrm>
            <a:off x="-9144" y="4911"/>
            <a:ext cx="9390506" cy="5248656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0" indent="0" defTabSz="1337140">
              <a:lnSpc>
                <a:spcPct val="100000"/>
              </a:lnSpc>
              <a:buSzTx/>
              <a:buFontTx/>
              <a:buNone/>
              <a:defRPr sz="2400"/>
            </a:lvl1pPr>
          </a:lstStyle>
          <a:p>
            <a:pPr marL="0" indent="0" defTabSz="1308100">
              <a:lnSpc>
                <a:spcPct val="100000"/>
              </a:lnSpc>
              <a:buSzTx/>
              <a:buFontTx/>
              <a:buNone/>
              <a:defRPr sz="2400"/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8649873" y="378562"/>
            <a:ext cx="431946" cy="307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996111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D8B4EA61-9C31-DA45-BE85-1FF721F19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640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95A31-FC73-1245-9F0F-40360082F3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2975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44CEF-E5FF-DF46-B221-1B695FA418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9522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73215-B16C-0F49-92B3-1C92914969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371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16689-AC28-E04A-B520-B700468C0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9503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B348C-A880-6246-9E2B-E9096ED2E7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1109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768B6-279F-7046-ABA9-A638CAAC45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446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3AE1A-5189-AA4D-ADC3-0C6438F875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662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299" r:id="rId1"/>
    <p:sldLayoutId id="2147484300" r:id="rId2"/>
  </p:sldLayoutIdLst>
  <p:transition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394797D-F656-1241-9515-3B147A5150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4100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295" r:id="rId10"/>
    <p:sldLayoutId id="2147484296" r:id="rId11"/>
    <p:sldLayoutId id="2147484297" r:id="rId12"/>
    <p:sldLayoutId id="2147484298" r:id="rId13"/>
    <p:sldLayoutId id="2147484309" r:id="rId14"/>
    <p:sldLayoutId id="2147484310" r:id="rId15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ulie.carroll@ga.co" TargetMode="External"/><Relationship Id="rId4" Type="http://schemas.openxmlformats.org/officeDocument/2006/relationships/hyperlink" Target="http://www.linkedin.com/in/juliecarroll2" TargetMode="External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2750" y="1144588"/>
            <a:ext cx="8469313" cy="1127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 to outcomes</a:t>
            </a:r>
            <a:endParaRPr lang="en-US" dirty="0"/>
          </a:p>
        </p:txBody>
      </p:sp>
      <p:sp>
        <p:nvSpPr>
          <p:cNvPr id="19458" name="Subtitle 3"/>
          <p:cNvSpPr>
            <a:spLocks noGrp="1"/>
          </p:cNvSpPr>
          <p:nvPr>
            <p:ph type="subTitle" idx="1"/>
          </p:nvPr>
        </p:nvSpPr>
        <p:spPr bwMode="auto">
          <a:xfrm>
            <a:off x="261938" y="4152900"/>
            <a:ext cx="8709025" cy="609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Julie Carroll</a:t>
            </a:r>
            <a:endParaRPr dirty="0">
              <a:latin typeface="Georgia" charset="0"/>
              <a:ea typeface="Georgia" charset="0"/>
              <a:cs typeface="Georgia" charset="0"/>
            </a:endParaRPr>
          </a:p>
          <a:p>
            <a:r>
              <a:rPr dirty="0">
                <a:latin typeface="Georgia" charset="0"/>
                <a:ea typeface="Georgia" charset="0"/>
                <a:cs typeface="Georgia" charset="0"/>
              </a:rPr>
              <a:t>Outcomes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Lead</a:t>
            </a:r>
            <a:r>
              <a:rPr dirty="0" smtClean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dirty="0">
                <a:latin typeface="Georgia" charset="0"/>
                <a:ea typeface="Georgia" charset="0"/>
                <a:cs typeface="Georgia" charset="0"/>
              </a:rPr>
              <a:t>General Assembly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14338" y="1638300"/>
            <a:ext cx="8418512" cy="300037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571500" indent="-571500">
              <a:lnSpc>
                <a:spcPct val="100000"/>
              </a:lnSpc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99%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of actively seeking GA immersive graduates achieve an outcome within </a:t>
            </a:r>
            <a:r>
              <a:rPr lang="en-US" sz="2800" b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180 days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of job searching</a:t>
            </a:r>
            <a:endParaRPr lang="en-US" sz="2800" b="1" dirty="0" smtClean="0">
              <a:solidFill>
                <a:schemeClr val="accent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71500" indent="-571500">
              <a:lnSpc>
                <a:spcPct val="100000"/>
              </a:lnSpc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Boston’s track record is </a:t>
            </a:r>
            <a:r>
              <a:rPr lang="en-US" sz="2800" b="1" dirty="0" smtClean="0">
                <a:latin typeface="Georgia" charset="0"/>
                <a:ea typeface="Georgia" charset="0"/>
                <a:cs typeface="Georgia" charset="0"/>
              </a:rPr>
              <a:t>even higher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14BCFC1-E778-1D42-A65A-28F1CC6B18BA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AM I going to Get a job?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General Assembly Outcomes Benchmark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6081" y="3959304"/>
            <a:ext cx="8570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Five-finger </a:t>
            </a:r>
            <a:r>
              <a:rPr lang="en-US" sz="2200" b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check: </a:t>
            </a:r>
            <a:r>
              <a:rPr lang="en-US" sz="2200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How do you feel about GA’s Outcomes record?</a:t>
            </a:r>
          </a:p>
          <a:p>
            <a:r>
              <a:rPr lang="en-US" sz="22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5 = Fantastic and relaxed</a:t>
            </a:r>
          </a:p>
          <a:p>
            <a:r>
              <a:rPr lang="en-US" sz="22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1 = That’s nice but I’m definitely that 1%</a:t>
            </a:r>
            <a:endParaRPr lang="en-US" sz="2200" i="1" dirty="0">
              <a:solidFill>
                <a:schemeClr val="accent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65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64343" y="520080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" sz="2351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 IS OUTCOMES</a:t>
            </a: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64344" y="1095380"/>
            <a:ext cx="8513372" cy="359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>
              <a:lnSpc>
                <a:spcPct val="100000"/>
              </a:lnSpc>
              <a:buNone/>
            </a:pPr>
            <a:r>
              <a:rPr lang="en" sz="368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WHAT IS CONSIDERED AN OUTCOME?</a:t>
            </a: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r>
              <a:rPr lang="en" sz="2249" dirty="0">
                <a:latin typeface="Georgia"/>
                <a:ea typeface="Georgia"/>
                <a:cs typeface="Georgia"/>
                <a:sym typeface="Georgia"/>
              </a:rPr>
              <a:t>An outcome is a </a:t>
            </a:r>
            <a:r>
              <a:rPr lang="en" sz="2249" b="1" dirty="0" smtClean="0">
                <a:latin typeface="Georgia"/>
                <a:ea typeface="Georgia"/>
                <a:cs typeface="Georgia"/>
                <a:sym typeface="Georgia"/>
              </a:rPr>
              <a:t>paid</a:t>
            </a:r>
            <a:r>
              <a:rPr lang="en" sz="2249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249" dirty="0">
                <a:latin typeface="Georgia"/>
                <a:ea typeface="Georgia"/>
                <a:cs typeface="Georgia"/>
                <a:sym typeface="Georgia"/>
              </a:rPr>
              <a:t>opportunity </a:t>
            </a: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as a web developer, including: a full-time job, internship, or a full-time contract lasting at least one month.</a:t>
            </a: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GA tracks outcomes for immersive </a:t>
            </a:r>
            <a:r>
              <a:rPr lang="en-US" sz="2249" b="1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graduates</a:t>
            </a:r>
            <a:r>
              <a:rPr lang="en-US" sz="2249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who are </a:t>
            </a:r>
            <a:r>
              <a:rPr lang="en-US" sz="2249" b="1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qualified</a:t>
            </a: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249" b="1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active</a:t>
            </a:r>
            <a:r>
              <a:rPr lang="en-US" sz="2249" dirty="0" smtClean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249" dirty="0" smtClean="0">
                <a:latin typeface="Georgia"/>
                <a:ea typeface="Georgia"/>
                <a:cs typeface="Georgia"/>
                <a:sym typeface="Georgia"/>
              </a:rPr>
              <a:t>job-seekers</a:t>
            </a: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" sz="2249" dirty="0">
              <a:latin typeface="Georgia"/>
              <a:ea typeface="Georgia"/>
              <a:cs typeface="Georgia"/>
              <a:sym typeface="Georgia"/>
            </a:endParaRP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r>
              <a:rPr lang="en-US" sz="2249" i="1" dirty="0">
                <a:latin typeface="Georgia"/>
                <a:ea typeface="Georgia"/>
                <a:cs typeface="Georgia"/>
                <a:sym typeface="Georgia"/>
              </a:rPr>
              <a:t>*GA </a:t>
            </a:r>
            <a:r>
              <a:rPr lang="en-US" sz="2249" i="1" dirty="0" smtClean="0">
                <a:latin typeface="Georgia"/>
                <a:ea typeface="Georgia"/>
                <a:cs typeface="Georgia"/>
                <a:sym typeface="Georgia"/>
              </a:rPr>
              <a:t>currently supports </a:t>
            </a:r>
            <a:r>
              <a:rPr lang="en-US" sz="2249" i="1" dirty="0">
                <a:latin typeface="Georgia"/>
                <a:ea typeface="Georgia"/>
                <a:cs typeface="Georgia"/>
                <a:sym typeface="Georgia"/>
              </a:rPr>
              <a:t>immersive graduates only through their </a:t>
            </a:r>
            <a:r>
              <a:rPr lang="en-US" sz="2249" b="1" i="1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first</a:t>
            </a:r>
            <a:r>
              <a:rPr lang="en-US" sz="2249" i="1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249" i="1" dirty="0">
                <a:latin typeface="Georgia"/>
                <a:ea typeface="Georgia"/>
                <a:cs typeface="Georgia"/>
                <a:sym typeface="Georgia"/>
              </a:rPr>
              <a:t>outcome.*</a:t>
            </a:r>
          </a:p>
          <a:p>
            <a:pPr marL="0">
              <a:lnSpc>
                <a:spcPct val="100000"/>
              </a:lnSpc>
              <a:buClr>
                <a:schemeClr val="dk1"/>
              </a:buClr>
              <a:buSzPct val="50000"/>
              <a:buNone/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  <a:p>
            <a:pPr marL="0">
              <a:lnSpc>
                <a:spcPct val="100000"/>
              </a:lnSpc>
              <a:buNone/>
            </a:pPr>
            <a:endParaRPr sz="2249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813457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601074" cy="3646487"/>
          </a:xfrm>
          <a:noFill/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0600" dirty="0" smtClean="0"/>
              <a:t>WHAT WE DO</a:t>
            </a:r>
            <a:br>
              <a:rPr lang="en-US" sz="10600" dirty="0" smtClean="0"/>
            </a:br>
            <a:r>
              <a:rPr lang="en-US" sz="2000" i="1" cap="none" dirty="0" smtClean="0">
                <a:latin typeface="Georgia" charset="0"/>
                <a:ea typeface="Georgia" charset="0"/>
                <a:cs typeface="Georgia" charset="0"/>
              </a:rPr>
              <a:t>and</a:t>
            </a:r>
            <a:r>
              <a:rPr lang="en-US" sz="10600" dirty="0" smtClean="0"/>
              <a:t/>
            </a:r>
            <a:br>
              <a:rPr lang="en-US" sz="10600" dirty="0" smtClean="0"/>
            </a:br>
            <a:r>
              <a:rPr lang="en-US" sz="10600" dirty="0" smtClean="0"/>
              <a:t>WHAT WE DON’T DO</a:t>
            </a:r>
            <a:endParaRPr lang="en-US" sz="106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  <p:extLst>
      <p:ext uri="{BB962C8B-B14F-4D97-AF65-F5344CB8AC3E}">
        <p14:creationId xmlns:p14="http://schemas.microsoft.com/office/powerpoint/2010/main" val="1016405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+mj-lt"/>
                <a:ea typeface="Oswald"/>
                <a:cs typeface="Oswald"/>
                <a:sym typeface="Oswald"/>
              </a:rPr>
              <a:t>WHAT WE DO</a:t>
            </a:r>
            <a:endParaRPr lang="en" sz="2351" b="1" dirty="0">
              <a:latin typeface="+mj-lt"/>
              <a:ea typeface="Oswald"/>
              <a:cs typeface="Oswald"/>
              <a:sym typeface="Oswald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64360" y="3524568"/>
            <a:ext cx="5436377" cy="1390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 eaLnBrk="1" hangingPunct="1">
              <a:lnSpc>
                <a:spcPct val="110000"/>
              </a:lnSpc>
              <a:spcBef>
                <a:spcPts val="725"/>
              </a:spcBef>
              <a:buNone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Outcomes will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make you more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confident and capable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in your job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search.</a:t>
            </a:r>
          </a:p>
          <a:p>
            <a:pPr marL="0" indent="0" eaLnBrk="1" hangingPunct="1">
              <a:lnSpc>
                <a:spcPct val="110000"/>
              </a:lnSpc>
              <a:spcBef>
                <a:spcPts val="725"/>
              </a:spcBef>
              <a:buNone/>
            </a:pPr>
            <a:r>
              <a:rPr lang="en-US" sz="2400" i="1" dirty="0" smtClean="0">
                <a:latin typeface="Georgia" charset="0"/>
                <a:ea typeface="Georgia" charset="0"/>
                <a:cs typeface="Georgia" charset="0"/>
              </a:rPr>
              <a:t>You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are in the driver’s seat. 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>
              <a:spcBef>
                <a:spcPts val="716"/>
              </a:spcBef>
              <a:buNone/>
            </a:pPr>
            <a:endParaRPr sz="2249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37" y="1104900"/>
            <a:ext cx="1947333" cy="186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360" y="1104900"/>
            <a:ext cx="1888067" cy="19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160" y="1104900"/>
            <a:ext cx="1932614" cy="18820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6175903" y="3086100"/>
            <a:ext cx="2925234" cy="1999725"/>
            <a:chOff x="6175903" y="3086100"/>
            <a:chExt cx="2925234" cy="19997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5903" y="3538696"/>
              <a:ext cx="1126067" cy="1547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Oval Callout 7"/>
            <p:cNvSpPr/>
            <p:nvPr/>
          </p:nvSpPr>
          <p:spPr bwMode="auto">
            <a:xfrm>
              <a:off x="6967537" y="3086100"/>
              <a:ext cx="2133600" cy="868594"/>
            </a:xfrm>
            <a:prstGeom prst="wedgeEllipseCallout">
              <a:avLst>
                <a:gd name="adj1" fmla="val -26440"/>
                <a:gd name="adj2" fmla="val 58565"/>
              </a:avLst>
            </a:prstGeom>
            <a:solidFill>
              <a:schemeClr val="accent5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eorgia" charset="0"/>
                  <a:ea typeface="Georgia" charset="0"/>
                  <a:cs typeface="Georgia" charset="0"/>
                  <a:sym typeface="Gill Sans" charset="0"/>
                </a:rPr>
                <a:t>Plus friendship!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charset="0"/>
                <a:ea typeface="Georgia" charset="0"/>
                <a:cs typeface="Georgia" charset="0"/>
                <a:sym typeface="Gill Sans" charset="0"/>
              </a:endParaRPr>
            </a:p>
          </p:txBody>
        </p:sp>
      </p:grpSp>
      <p:sp>
        <p:nvSpPr>
          <p:cNvPr id="10" name="Oval Callout 9"/>
          <p:cNvSpPr/>
          <p:nvPr/>
        </p:nvSpPr>
        <p:spPr bwMode="auto">
          <a:xfrm>
            <a:off x="7130347" y="4198706"/>
            <a:ext cx="2133600" cy="868594"/>
          </a:xfrm>
          <a:prstGeom prst="wedgeEllipseCallout">
            <a:avLst>
              <a:gd name="adj1" fmla="val -42061"/>
              <a:gd name="adj2" fmla="val -44741"/>
            </a:avLst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s-IS" sz="1800" dirty="0" smtClean="0">
                <a:latin typeface="Georgia" charset="0"/>
                <a:ea typeface="Georgia" charset="0"/>
                <a:cs typeface="Georgia" charset="0"/>
              </a:rPr>
              <a:t>…and some ass-kicking.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640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 WE DO DO</a:t>
            </a:r>
            <a:endParaRPr lang="en" sz="2351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" y="1119610"/>
            <a:ext cx="4759657" cy="3605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hape 276"/>
          <p:cNvSpPr txBox="1">
            <a:spLocks noGrp="1"/>
          </p:cNvSpPr>
          <p:nvPr>
            <p:ph type="body" idx="1"/>
          </p:nvPr>
        </p:nvSpPr>
        <p:spPr>
          <a:xfrm>
            <a:off x="5442989" y="1149773"/>
            <a:ext cx="3505748" cy="3575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spcBef>
                <a:spcPts val="715"/>
              </a:spcBef>
              <a:buNone/>
            </a:pPr>
            <a:r>
              <a:rPr lang="en-US" sz="2245" b="1" dirty="0" smtClean="0">
                <a:latin typeface="Georgia"/>
                <a:ea typeface="Georgia"/>
                <a:cs typeface="Georgia"/>
                <a:sym typeface="Georgia"/>
              </a:rPr>
              <a:t>What is “Outcomes Support”?</a:t>
            </a:r>
          </a:p>
          <a:p>
            <a:pPr marL="0" indent="0">
              <a:spcBef>
                <a:spcPts val="715"/>
              </a:spcBef>
              <a:buNone/>
            </a:pPr>
            <a:endParaRPr lang="en-US" dirty="0" smtClean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15"/>
              </a:spcBef>
            </a:pP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-US" b="1" dirty="0" smtClean="0">
                <a:latin typeface="Georgia"/>
                <a:ea typeface="Georgia"/>
                <a:cs typeface="Georgia"/>
                <a:sym typeface="Georgia"/>
              </a:rPr>
              <a:t>check in 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with you.</a:t>
            </a:r>
          </a:p>
          <a:p>
            <a:pPr>
              <a:spcBef>
                <a:spcPts val="715"/>
              </a:spcBef>
            </a:pP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-US" b="1" dirty="0">
                <a:latin typeface="Georgia"/>
                <a:ea typeface="Georgia"/>
                <a:cs typeface="Georgia"/>
                <a:sym typeface="Georgia"/>
              </a:rPr>
              <a:t>advise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 you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dirty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15"/>
              </a:spcBef>
            </a:pP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-US" b="1" dirty="0">
                <a:latin typeface="Georgia"/>
                <a:ea typeface="Georgia"/>
                <a:cs typeface="Georgia"/>
                <a:sym typeface="Georgia"/>
              </a:rPr>
              <a:t>strategize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 with you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dirty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15"/>
              </a:spcBef>
            </a:pP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-US" b="1" dirty="0" smtClean="0">
                <a:latin typeface="Georgia"/>
                <a:ea typeface="Georgia"/>
                <a:cs typeface="Georgia"/>
                <a:sym typeface="Georgia"/>
              </a:rPr>
              <a:t>hold you accountable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>
              <a:spcBef>
                <a:spcPts val="715"/>
              </a:spcBef>
            </a:pP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I </a:t>
            </a:r>
            <a:r>
              <a:rPr lang="en-US" b="1" dirty="0" smtClean="0">
                <a:latin typeface="Georgia"/>
                <a:ea typeface="Georgia"/>
                <a:cs typeface="Georgia"/>
                <a:sym typeface="Georgia"/>
              </a:rPr>
              <a:t>recommend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 you to GA partners.</a:t>
            </a: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372491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+mj-lt"/>
                <a:ea typeface="Oswald"/>
                <a:cs typeface="Oswald"/>
                <a:sym typeface="Oswald"/>
              </a:rPr>
              <a:t>WHAT WE DON’T DO</a:t>
            </a:r>
            <a:endParaRPr lang="en" sz="2351" b="1" dirty="0">
              <a:latin typeface="+mj-lt"/>
              <a:ea typeface="Oswald"/>
              <a:cs typeface="Oswald"/>
              <a:sym typeface="Oswald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64360" y="1257300"/>
            <a:ext cx="3836177" cy="358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90874" indent="0">
              <a:lnSpc>
                <a:spcPct val="100000"/>
              </a:lnSpc>
              <a:buSzPct val="100000"/>
              <a:buNone/>
            </a:pP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-US" sz="2400" b="1" dirty="0" smtClean="0">
                <a:latin typeface="Georgia"/>
                <a:ea typeface="Georgia"/>
                <a:cs typeface="Georgia"/>
                <a:sym typeface="Georgia"/>
              </a:rPr>
              <a:t>do not </a:t>
            </a: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“get” you a job. </a:t>
            </a:r>
          </a:p>
          <a:p>
            <a:pPr marL="90874" indent="0">
              <a:lnSpc>
                <a:spcPct val="100000"/>
              </a:lnSpc>
              <a:buSzPct val="100000"/>
              <a:buNone/>
            </a:pPr>
            <a:endParaRPr lang="en-US" sz="24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90874" indent="0">
              <a:lnSpc>
                <a:spcPct val="100000"/>
              </a:lnSpc>
              <a:buSzPct val="100000"/>
              <a:buNone/>
            </a:pPr>
            <a:r>
              <a:rPr lang="en" sz="2400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" sz="2400" b="1" dirty="0">
                <a:latin typeface="Georgia"/>
                <a:ea typeface="Georgia"/>
                <a:cs typeface="Georgia"/>
                <a:sym typeface="Georgia"/>
              </a:rPr>
              <a:t>do not </a:t>
            </a:r>
            <a:r>
              <a:rPr lang="en" sz="2400" dirty="0">
                <a:latin typeface="Georgia"/>
                <a:ea typeface="Georgia"/>
                <a:cs typeface="Georgia"/>
                <a:sym typeface="Georgia"/>
              </a:rPr>
              <a:t>take a hiring commission from companies that hire our grads.</a:t>
            </a:r>
          </a:p>
          <a:p>
            <a:pPr marL="90874" indent="0">
              <a:lnSpc>
                <a:spcPct val="100000"/>
              </a:lnSpc>
              <a:buSzPct val="100000"/>
              <a:buNone/>
            </a:pPr>
            <a:endParaRPr lang="en-US" sz="24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90874" indent="0">
              <a:lnSpc>
                <a:spcPct val="100000"/>
              </a:lnSpc>
              <a:buSzPct val="100000"/>
              <a:buNone/>
            </a:pPr>
            <a:r>
              <a:rPr lang="en" sz="2400" dirty="0" smtClean="0"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lang="en" sz="2400" b="1" dirty="0">
                <a:latin typeface="Georgia"/>
                <a:ea typeface="Georgia"/>
                <a:cs typeface="Georgia"/>
                <a:sym typeface="Georgia"/>
              </a:rPr>
              <a:t>are not </a:t>
            </a:r>
            <a:r>
              <a:rPr lang="en" sz="2400" dirty="0">
                <a:latin typeface="Georgia"/>
                <a:ea typeface="Georgia"/>
                <a:cs typeface="Georgia"/>
                <a:sym typeface="Georgia"/>
              </a:rPr>
              <a:t>a job placement agency</a:t>
            </a:r>
            <a:r>
              <a:rPr lang="en" sz="24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" sz="24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7" y="1235467"/>
            <a:ext cx="4307502" cy="360323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36451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426450" cy="2579687"/>
          </a:xfrm>
        </p:spPr>
        <p:txBody>
          <a:bodyPr/>
          <a:lstStyle/>
          <a:p>
            <a:pPr>
              <a:defRPr/>
            </a:pPr>
            <a:r>
              <a:rPr lang="en-US" sz="11500" dirty="0" smtClean="0"/>
              <a:t>OUTCOMES PROGRAMMING</a:t>
            </a:r>
            <a:endParaRPr lang="en-US" sz="11500" dirty="0"/>
          </a:p>
        </p:txBody>
      </p:sp>
      <p:sp>
        <p:nvSpPr>
          <p:cNvPr id="27650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OUTCOMES?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 idx="4294967295"/>
          </p:nvPr>
        </p:nvSpPr>
        <p:spPr>
          <a:xfrm>
            <a:off x="442912" y="990600"/>
            <a:ext cx="8429625" cy="571500"/>
          </a:xfrm>
          <a:prstGeom prst="rect">
            <a:avLst/>
          </a:prstGeom>
        </p:spPr>
        <p:txBody>
          <a:bodyPr vert="horz" lIns="0" tIns="0" rIns="0" bIns="0" anchor="t" anchorCtr="0"/>
          <a:lstStyle/>
          <a:p>
            <a:pPr>
              <a:lnSpc>
                <a:spcPct val="100000"/>
              </a:lnSpc>
              <a:defRPr/>
            </a:pPr>
            <a:r>
              <a:rPr lang="en-US" sz="3600" dirty="0" smtClean="0"/>
              <a:t>OUTCOMES OVERVIEW: EXAMPLE</a:t>
            </a:r>
            <a:endParaRPr lang="en-US" sz="36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442912" y="1562100"/>
            <a:ext cx="8505825" cy="35052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1: Intro to Outcomes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2: Intro to Industry + Market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3: Personal Branding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4: </a:t>
            </a:r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Evening Event/Panel</a:t>
            </a:r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5: Digital Presence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6: </a:t>
            </a:r>
            <a:r>
              <a:rPr lang="en-US" sz="1800" kern="0" dirty="0">
                <a:latin typeface="Georgia" charset="0"/>
                <a:ea typeface="Georgia" charset="0"/>
                <a:cs typeface="Georgia" charset="0"/>
              </a:rPr>
              <a:t>Networking </a:t>
            </a:r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7: Catch-up Workshop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8: Resumes + Portfolios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9: Applying + Interviewing Strategies</a:t>
            </a:r>
            <a:endParaRPr lang="en-US" sz="1800" kern="0" dirty="0">
              <a:latin typeface="Georgia" charset="0"/>
              <a:ea typeface="Georgia" charset="0"/>
              <a:cs typeface="Georgia" charset="0"/>
            </a:endParaRPr>
          </a:p>
          <a:p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  <a:p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  <a:p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10: </a:t>
            </a:r>
            <a:r>
              <a:rPr lang="en-US" sz="1800" kern="0" dirty="0" err="1" smtClean="0">
                <a:latin typeface="Georgia" charset="0"/>
                <a:ea typeface="Georgia" charset="0"/>
                <a:cs typeface="Georgia" charset="0"/>
              </a:rPr>
              <a:t>Whiteboarding</a:t>
            </a:r>
            <a:r>
              <a:rPr lang="en-US" sz="1800" kern="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or UX Portfolio Reviews</a:t>
            </a:r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11: GA Profiles</a:t>
            </a:r>
          </a:p>
          <a:p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Week 12: What’s Next: Your Job Search</a:t>
            </a:r>
            <a:endParaRPr lang="en-US" sz="400" kern="0" dirty="0" smtClean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endParaRPr lang="en-US" sz="1800" b="1" kern="0" dirty="0" smtClean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r>
              <a:rPr lang="en-US" sz="1800" b="1" kern="0" dirty="0" smtClean="0">
                <a:latin typeface="Georgia" charset="0"/>
                <a:ea typeface="Georgia" charset="0"/>
                <a:cs typeface="Georgia" charset="0"/>
              </a:rPr>
              <a:t>Post-Course*</a:t>
            </a:r>
          </a:p>
          <a:p>
            <a:pPr lvl="1"/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Mock Interviews/Outcomes Day</a:t>
            </a:r>
          </a:p>
          <a:p>
            <a:pPr lvl="1"/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Meet + Hire event</a:t>
            </a:r>
          </a:p>
          <a:p>
            <a:pPr lvl="1"/>
            <a:r>
              <a:rPr lang="en-US" sz="1800" kern="0" dirty="0" smtClean="0">
                <a:latin typeface="Georgia" charset="0"/>
                <a:ea typeface="Georgia" charset="0"/>
                <a:cs typeface="Georgia" charset="0"/>
              </a:rPr>
              <a:t>One-on-Ones and continued coaching</a:t>
            </a:r>
            <a:endParaRPr lang="en-US" sz="1800" i="1" dirty="0" smtClean="0">
              <a:latin typeface="Georgia" charset="0"/>
              <a:ea typeface="Georgia" charset="0"/>
              <a:cs typeface="Georgia" charset="0"/>
            </a:endParaRPr>
          </a:p>
          <a:p>
            <a:pPr marL="146050" lvl="1" indent="0">
              <a:buNone/>
            </a:pPr>
            <a:r>
              <a:rPr lang="en-US" sz="1400" i="1" dirty="0" smtClean="0">
                <a:latin typeface="Georgia" charset="0"/>
                <a:ea typeface="Georgia" charset="0"/>
                <a:cs typeface="Georgia" charset="0"/>
              </a:rPr>
              <a:t>*</a:t>
            </a:r>
            <a:r>
              <a:rPr lang="en-US" sz="1400" i="1" dirty="0">
                <a:latin typeface="Georgia" charset="0"/>
                <a:ea typeface="Georgia" charset="0"/>
                <a:cs typeface="Georgia" charset="0"/>
              </a:rPr>
              <a:t>If you have travel plans in the 3 weeks following graduation, let’s talk.</a:t>
            </a:r>
          </a:p>
          <a:p>
            <a:pPr lvl="1"/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  <a:p>
            <a:endParaRPr lang="en-US" sz="1800" kern="0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24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F435816-188A-F246-97B1-46A1424AA80D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OUTCOMES programming</a:t>
            </a:r>
            <a:endParaRPr lang="en-US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42912" y="1028700"/>
            <a:ext cx="3552824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3200" kern="0" dirty="0" smtClean="0"/>
              <a:t>TOPIC</a:t>
            </a:r>
            <a:endParaRPr lang="en-US" sz="3200" kern="0" dirty="0"/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4529135" y="1028700"/>
            <a:ext cx="4375151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3200" kern="0" dirty="0" smtClean="0"/>
              <a:t>Deliverable</a:t>
            </a:r>
            <a:endParaRPr lang="en-US" sz="3200" kern="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442912" y="1638300"/>
            <a:ext cx="3552825" cy="419100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Title 8"/>
          <p:cNvSpPr txBox="1">
            <a:spLocks/>
          </p:cNvSpPr>
          <p:nvPr/>
        </p:nvSpPr>
        <p:spPr>
          <a:xfrm>
            <a:off x="442911" y="1572039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>
                <a:solidFill>
                  <a:schemeClr val="bg1"/>
                </a:solidFill>
              </a:rPr>
              <a:t>DIGITAL PRESENCE</a:t>
            </a:r>
            <a:endParaRPr lang="en-US" sz="2600" kern="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529135" y="1638300"/>
            <a:ext cx="4375151" cy="419100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Title 8"/>
          <p:cNvSpPr txBox="1">
            <a:spLocks/>
          </p:cNvSpPr>
          <p:nvPr/>
        </p:nvSpPr>
        <p:spPr>
          <a:xfrm>
            <a:off x="4529135" y="1600200"/>
            <a:ext cx="4375151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>
                <a:solidFill>
                  <a:schemeClr val="bg1"/>
                </a:solidFill>
              </a:rPr>
              <a:t>LINKEDIN</a:t>
            </a:r>
            <a:endParaRPr lang="en-US" sz="2600" kern="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42912" y="2314161"/>
            <a:ext cx="3552825" cy="41910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itle 8"/>
          <p:cNvSpPr txBox="1">
            <a:spLocks/>
          </p:cNvSpPr>
          <p:nvPr/>
        </p:nvSpPr>
        <p:spPr>
          <a:xfrm>
            <a:off x="442911" y="2247900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NETWORKING</a:t>
            </a:r>
            <a:endParaRPr lang="en-US" sz="2600" kern="0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4529135" y="2314161"/>
            <a:ext cx="4375151" cy="419100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Title 8"/>
          <p:cNvSpPr txBox="1">
            <a:spLocks/>
          </p:cNvSpPr>
          <p:nvPr/>
        </p:nvSpPr>
        <p:spPr>
          <a:xfrm>
            <a:off x="4529135" y="2276061"/>
            <a:ext cx="4375151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ELEVATOR PITCH</a:t>
            </a:r>
            <a:endParaRPr lang="en-US" sz="2600" kern="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442912" y="2999961"/>
            <a:ext cx="3552825" cy="419100"/>
          </a:xfrm>
          <a:prstGeom prst="rect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Title 8"/>
          <p:cNvSpPr txBox="1">
            <a:spLocks/>
          </p:cNvSpPr>
          <p:nvPr/>
        </p:nvSpPr>
        <p:spPr>
          <a:xfrm>
            <a:off x="442911" y="2933700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RESUMES + COVER LETTERS</a:t>
            </a:r>
            <a:endParaRPr lang="en-US" sz="2600" kern="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4529135" y="2999961"/>
            <a:ext cx="4370832" cy="419100"/>
          </a:xfrm>
          <a:prstGeom prst="rect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0" name="Title 8"/>
          <p:cNvSpPr txBox="1">
            <a:spLocks/>
          </p:cNvSpPr>
          <p:nvPr/>
        </p:nvSpPr>
        <p:spPr>
          <a:xfrm>
            <a:off x="4529135" y="2961861"/>
            <a:ext cx="4341813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New + Improved RESUME</a:t>
            </a:r>
            <a:endParaRPr lang="en-US" sz="2600" kern="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442912" y="3699330"/>
            <a:ext cx="3552825" cy="419100"/>
          </a:xfrm>
          <a:prstGeom prst="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Title 8"/>
          <p:cNvSpPr txBox="1">
            <a:spLocks/>
          </p:cNvSpPr>
          <p:nvPr/>
        </p:nvSpPr>
        <p:spPr>
          <a:xfrm>
            <a:off x="442911" y="3632752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INTERVIEW STRATEGY</a:t>
            </a:r>
            <a:endParaRPr lang="en-US" sz="2600" kern="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4529134" y="3695700"/>
            <a:ext cx="4341814" cy="419100"/>
          </a:xfrm>
          <a:prstGeom prst="rect">
            <a:avLst/>
          </a:prstGeom>
          <a:solidFill>
            <a:schemeClr val="accent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Title 8"/>
          <p:cNvSpPr txBox="1">
            <a:spLocks/>
          </p:cNvSpPr>
          <p:nvPr/>
        </p:nvSpPr>
        <p:spPr>
          <a:xfrm>
            <a:off x="4529133" y="3657600"/>
            <a:ext cx="4370832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/>
              <a:t>MOCK INTERVIEWS</a:t>
            </a:r>
            <a:endParaRPr lang="en-US" sz="2600" kern="0" dirty="0"/>
          </a:p>
        </p:txBody>
      </p:sp>
      <p:sp>
        <p:nvSpPr>
          <p:cNvPr id="37" name="Rectangle 36"/>
          <p:cNvSpPr/>
          <p:nvPr/>
        </p:nvSpPr>
        <p:spPr bwMode="auto">
          <a:xfrm>
            <a:off x="4529134" y="4419600"/>
            <a:ext cx="4341814" cy="4191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Title 8"/>
          <p:cNvSpPr txBox="1">
            <a:spLocks/>
          </p:cNvSpPr>
          <p:nvPr/>
        </p:nvSpPr>
        <p:spPr>
          <a:xfrm>
            <a:off x="4529133" y="4383313"/>
            <a:ext cx="4370832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err="1" smtClean="0">
                <a:solidFill>
                  <a:schemeClr val="bg1"/>
                </a:solidFill>
              </a:rPr>
              <a:t>TreLLO</a:t>
            </a:r>
            <a:r>
              <a:rPr lang="en-US" sz="2600" kern="0" dirty="0" smtClean="0">
                <a:solidFill>
                  <a:schemeClr val="bg1"/>
                </a:solidFill>
              </a:rPr>
              <a:t> tracking System</a:t>
            </a:r>
            <a:endParaRPr lang="en-US" sz="2600" kern="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42912" y="4419600"/>
            <a:ext cx="3552825" cy="419100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Title 8"/>
          <p:cNvSpPr txBox="1">
            <a:spLocks/>
          </p:cNvSpPr>
          <p:nvPr/>
        </p:nvSpPr>
        <p:spPr>
          <a:xfrm>
            <a:off x="442911" y="4381500"/>
            <a:ext cx="3552825" cy="5715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defRPr/>
            </a:pPr>
            <a:r>
              <a:rPr lang="en-US" sz="2600" kern="0" dirty="0" smtClean="0">
                <a:solidFill>
                  <a:schemeClr val="bg1"/>
                </a:solidFill>
              </a:rPr>
              <a:t>The JOB </a:t>
            </a:r>
            <a:r>
              <a:rPr lang="en-US" sz="2600" kern="0" dirty="0" smtClean="0">
                <a:solidFill>
                  <a:schemeClr val="bg1"/>
                </a:solidFill>
              </a:rPr>
              <a:t>SEARCH</a:t>
            </a:r>
            <a:endParaRPr lang="en-US" sz="2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14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426450" cy="2579687"/>
          </a:xfrm>
        </p:spPr>
        <p:txBody>
          <a:bodyPr/>
          <a:lstStyle/>
          <a:p>
            <a:pPr>
              <a:defRPr/>
            </a:pPr>
            <a:r>
              <a:rPr lang="en-US" sz="13800" dirty="0" smtClean="0"/>
              <a:t>Meet &amp; Hire</a:t>
            </a:r>
            <a:br>
              <a:rPr lang="en-US" sz="13800" dirty="0" smtClean="0"/>
            </a:br>
            <a:endParaRPr lang="en-US" sz="3600" b="0" i="1" cap="non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3794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TodaY’s Agenda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67525E1-F312-C24C-A0AA-84350CA602CB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8137" y="1028700"/>
            <a:ext cx="765333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 smtClean="0">
                <a:latin typeface="+mj-lt"/>
                <a:ea typeface="Georgia" charset="0"/>
                <a:cs typeface="Georgia" charset="0"/>
              </a:rPr>
              <a:t>INTRO TO OUTCOMES WORKSHOP</a:t>
            </a:r>
          </a:p>
          <a:p>
            <a:pPr algn="l"/>
            <a:endParaRPr lang="en-US" sz="1400" dirty="0">
              <a:latin typeface="Georgia" charset="0"/>
              <a:ea typeface="Georgia" charset="0"/>
              <a:cs typeface="Georgia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Introductions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What is Outcomes? What isn’t it?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Structure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of Outcomes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programming </a:t>
            </a:r>
          </a:p>
          <a:p>
            <a:pPr marL="614363" lvl="1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In-course support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and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post-course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support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Understanding students’ responsibility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 the job search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process</a:t>
            </a:r>
            <a:endParaRPr lang="en-US" sz="20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Setting expectations for working together</a:t>
            </a:r>
          </a:p>
          <a:p>
            <a:pPr algn="l"/>
            <a:endParaRPr lang="en-US" sz="1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96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14338" y="1790700"/>
            <a:ext cx="3657599" cy="30003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When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One evening 1-2 weeks after graduation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What: Reverse job fair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Who: You and your kick-ass projects + a lot of employers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2729966-6825-6A4F-87E1-6733569E26E0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Meet &amp; HIRE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THE MEET &amp; Hire?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b="7971"/>
          <a:stretch/>
        </p:blipFill>
        <p:spPr>
          <a:xfrm>
            <a:off x="5138737" y="190500"/>
            <a:ext cx="3940737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873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4C933CD-1488-FD4F-BCD6-9BE6C514EFFC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Meet &amp; HIRE</a:t>
            </a:r>
            <a:endParaRPr lang="en-US" dirty="0"/>
          </a:p>
        </p:txBody>
      </p:sp>
      <p:pic>
        <p:nvPicPr>
          <p:cNvPr id="36867" name="Picture 1" descr="UXDI_MeetGreet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138" y="990600"/>
            <a:ext cx="7961312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428B3C2-8B49-4940-9F84-C1284266A9A4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6" y="495300"/>
            <a:ext cx="7129462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meet &amp; Hire</a:t>
            </a:r>
            <a:endParaRPr lang="en-US" dirty="0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185737" y="1866900"/>
            <a:ext cx="914400" cy="914400"/>
            <a:chOff x="0" y="0"/>
            <a:chExt cx="800" cy="800"/>
          </a:xfrm>
        </p:grpSpPr>
        <p:pic>
          <p:nvPicPr>
            <p:cNvPr id="15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/>
            <p:cNvSpPr>
              <a:spLocks/>
            </p:cNvSpPr>
            <p:nvPr/>
          </p:nvSpPr>
          <p:spPr bwMode="auto">
            <a:xfrm>
              <a:off x="56" y="192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Boston.com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1317851" y="1866900"/>
            <a:ext cx="914400" cy="914400"/>
            <a:chOff x="0" y="0"/>
            <a:chExt cx="800" cy="800"/>
          </a:xfrm>
        </p:grpSpPr>
        <p:pic>
          <p:nvPicPr>
            <p:cNvPr id="18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4"/>
            <p:cNvSpPr>
              <a:spLocks/>
            </p:cNvSpPr>
            <p:nvPr/>
          </p:nvSpPr>
          <p:spPr bwMode="auto">
            <a:xfrm>
              <a:off x="64" y="200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rgbClr val="FFFFFF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Cengage Learning</a:t>
              </a:r>
            </a:p>
          </p:txBody>
        </p:sp>
      </p:grp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197668" y="3314700"/>
            <a:ext cx="914400" cy="914400"/>
            <a:chOff x="0" y="0"/>
            <a:chExt cx="800" cy="800"/>
          </a:xfrm>
        </p:grpSpPr>
        <p:pic>
          <p:nvPicPr>
            <p:cNvPr id="21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17"/>
            <p:cNvSpPr>
              <a:spLocks/>
            </p:cNvSpPr>
            <p:nvPr/>
          </p:nvSpPr>
          <p:spPr bwMode="auto">
            <a:xfrm>
              <a:off x="56" y="192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rgbClr val="FFFFFF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Maxwell Health</a:t>
              </a:r>
              <a:endParaRPr lang="en-US" sz="1300" dirty="0">
                <a:solidFill>
                  <a:srgbClr val="FFFFFF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1317851" y="3314700"/>
            <a:ext cx="914400" cy="914400"/>
            <a:chOff x="0" y="0"/>
            <a:chExt cx="800" cy="800"/>
          </a:xfrm>
        </p:grpSpPr>
        <p:pic>
          <p:nvPicPr>
            <p:cNvPr id="24" name="Picture 1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0"/>
            <p:cNvSpPr>
              <a:spLocks/>
            </p:cNvSpPr>
            <p:nvPr/>
          </p:nvSpPr>
          <p:spPr bwMode="auto">
            <a:xfrm>
              <a:off x="64" y="200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Sapient Nitro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449965" y="1866900"/>
            <a:ext cx="914400" cy="914400"/>
            <a:chOff x="0" y="0"/>
            <a:chExt cx="800" cy="800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5"/>
            <p:cNvSpPr>
              <a:spLocks/>
            </p:cNvSpPr>
            <p:nvPr/>
          </p:nvSpPr>
          <p:spPr bwMode="auto">
            <a:xfrm>
              <a:off x="56" y="200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MeYou Health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29" name="Group 9"/>
          <p:cNvGrpSpPr>
            <a:grpSpLocks/>
          </p:cNvGrpSpPr>
          <p:nvPr/>
        </p:nvGrpSpPr>
        <p:grpSpPr bwMode="auto">
          <a:xfrm>
            <a:off x="3582079" y="1866900"/>
            <a:ext cx="914400" cy="914400"/>
            <a:chOff x="0" y="0"/>
            <a:chExt cx="800" cy="800"/>
          </a:xfrm>
        </p:grpSpPr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8"/>
            <p:cNvSpPr>
              <a:spLocks/>
            </p:cNvSpPr>
            <p:nvPr/>
          </p:nvSpPr>
          <p:spPr bwMode="auto">
            <a:xfrm>
              <a:off x="64" y="208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rgbClr val="FFFFFF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America’s Test Kitchen</a:t>
              </a:r>
              <a:endParaRPr lang="en-US" sz="1300" dirty="0">
                <a:solidFill>
                  <a:srgbClr val="FFFFFF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32" name="Group 12"/>
          <p:cNvGrpSpPr>
            <a:grpSpLocks/>
          </p:cNvGrpSpPr>
          <p:nvPr/>
        </p:nvGrpSpPr>
        <p:grpSpPr bwMode="auto">
          <a:xfrm>
            <a:off x="2449965" y="3314700"/>
            <a:ext cx="914400" cy="914400"/>
            <a:chOff x="0" y="0"/>
            <a:chExt cx="800" cy="800"/>
          </a:xfrm>
        </p:grpSpPr>
        <p:pic>
          <p:nvPicPr>
            <p:cNvPr id="33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11"/>
            <p:cNvSpPr>
              <a:spLocks/>
            </p:cNvSpPr>
            <p:nvPr/>
          </p:nvSpPr>
          <p:spPr bwMode="auto">
            <a:xfrm>
              <a:off x="56" y="192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Wayfair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35" name="Group 15"/>
          <p:cNvGrpSpPr>
            <a:grpSpLocks/>
          </p:cNvGrpSpPr>
          <p:nvPr/>
        </p:nvGrpSpPr>
        <p:grpSpPr bwMode="auto">
          <a:xfrm>
            <a:off x="3582079" y="3314700"/>
            <a:ext cx="914400" cy="914400"/>
            <a:chOff x="0" y="0"/>
            <a:chExt cx="800" cy="800"/>
          </a:xfrm>
        </p:grpSpPr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14"/>
            <p:cNvSpPr>
              <a:spLocks/>
            </p:cNvSpPr>
            <p:nvPr/>
          </p:nvSpPr>
          <p:spPr bwMode="auto">
            <a:xfrm>
              <a:off x="64" y="200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rgbClr val="FFFFFF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Ideo</a:t>
              </a: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4714193" y="3314700"/>
            <a:ext cx="914400" cy="914400"/>
            <a:chOff x="0" y="0"/>
            <a:chExt cx="800" cy="800"/>
          </a:xfrm>
        </p:grpSpPr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ectangle 5"/>
            <p:cNvSpPr>
              <a:spLocks/>
            </p:cNvSpPr>
            <p:nvPr/>
          </p:nvSpPr>
          <p:spPr bwMode="auto">
            <a:xfrm>
              <a:off x="56" y="200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LogMeIn</a:t>
              </a:r>
            </a:p>
          </p:txBody>
        </p:sp>
      </p:grpSp>
      <p:grpSp>
        <p:nvGrpSpPr>
          <p:cNvPr id="57" name="Group 18"/>
          <p:cNvGrpSpPr>
            <a:grpSpLocks/>
          </p:cNvGrpSpPr>
          <p:nvPr/>
        </p:nvGrpSpPr>
        <p:grpSpPr bwMode="auto">
          <a:xfrm>
            <a:off x="4714193" y="1866900"/>
            <a:ext cx="914400" cy="914400"/>
            <a:chOff x="0" y="0"/>
            <a:chExt cx="800" cy="800"/>
          </a:xfrm>
        </p:grpSpPr>
        <p:pic>
          <p:nvPicPr>
            <p:cNvPr id="58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ctangle 17"/>
            <p:cNvSpPr>
              <a:spLocks/>
            </p:cNvSpPr>
            <p:nvPr/>
          </p:nvSpPr>
          <p:spPr bwMode="auto">
            <a:xfrm>
              <a:off x="56" y="192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rgbClr val="FFFFFF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Kiksu</a:t>
              </a:r>
            </a:p>
          </p:txBody>
        </p:sp>
      </p:grp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5846307" y="3314700"/>
            <a:ext cx="914400" cy="914400"/>
            <a:chOff x="0" y="0"/>
            <a:chExt cx="800" cy="800"/>
          </a:xfrm>
        </p:grpSpPr>
        <p:pic>
          <p:nvPicPr>
            <p:cNvPr id="67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Rectangle 8"/>
            <p:cNvSpPr>
              <a:spLocks/>
            </p:cNvSpPr>
            <p:nvPr/>
          </p:nvSpPr>
          <p:spPr bwMode="auto">
            <a:xfrm>
              <a:off x="64" y="208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rgbClr val="FFFFFF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Forward Financing</a:t>
              </a:r>
              <a:endParaRPr lang="en-US" sz="1300" dirty="0">
                <a:solidFill>
                  <a:srgbClr val="FFFFFF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78" name="Group 21"/>
          <p:cNvGrpSpPr>
            <a:grpSpLocks/>
          </p:cNvGrpSpPr>
          <p:nvPr/>
        </p:nvGrpSpPr>
        <p:grpSpPr bwMode="auto">
          <a:xfrm>
            <a:off x="5846307" y="1866900"/>
            <a:ext cx="914400" cy="914400"/>
            <a:chOff x="0" y="0"/>
            <a:chExt cx="800" cy="800"/>
          </a:xfrm>
        </p:grpSpPr>
        <p:pic>
          <p:nvPicPr>
            <p:cNvPr id="79" name="Picture 1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20"/>
            <p:cNvSpPr>
              <a:spLocks/>
            </p:cNvSpPr>
            <p:nvPr/>
          </p:nvSpPr>
          <p:spPr bwMode="auto">
            <a:xfrm>
              <a:off x="64" y="200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Arnold Worldwide</a:t>
              </a:r>
            </a:p>
          </p:txBody>
        </p:sp>
      </p:grpSp>
      <p:grpSp>
        <p:nvGrpSpPr>
          <p:cNvPr id="87" name="Group 12"/>
          <p:cNvGrpSpPr>
            <a:grpSpLocks/>
          </p:cNvGrpSpPr>
          <p:nvPr/>
        </p:nvGrpSpPr>
        <p:grpSpPr bwMode="auto">
          <a:xfrm>
            <a:off x="6978421" y="1866900"/>
            <a:ext cx="914400" cy="914400"/>
            <a:chOff x="0" y="0"/>
            <a:chExt cx="800" cy="800"/>
          </a:xfrm>
        </p:grpSpPr>
        <p:pic>
          <p:nvPicPr>
            <p:cNvPr id="88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11"/>
            <p:cNvSpPr>
              <a:spLocks/>
            </p:cNvSpPr>
            <p:nvPr/>
          </p:nvSpPr>
          <p:spPr bwMode="auto">
            <a:xfrm>
              <a:off x="56" y="192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Hill Holliday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90" name="Group 15"/>
          <p:cNvGrpSpPr>
            <a:grpSpLocks/>
          </p:cNvGrpSpPr>
          <p:nvPr/>
        </p:nvGrpSpPr>
        <p:grpSpPr bwMode="auto">
          <a:xfrm>
            <a:off x="8110537" y="1866900"/>
            <a:ext cx="914400" cy="914400"/>
            <a:chOff x="0" y="0"/>
            <a:chExt cx="800" cy="800"/>
          </a:xfrm>
        </p:grpSpPr>
        <p:pic>
          <p:nvPicPr>
            <p:cNvPr id="91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Rectangle 14"/>
            <p:cNvSpPr>
              <a:spLocks/>
            </p:cNvSpPr>
            <p:nvPr/>
          </p:nvSpPr>
          <p:spPr bwMode="auto">
            <a:xfrm>
              <a:off x="64" y="200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rgbClr val="FFFFFF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Kayak</a:t>
              </a:r>
              <a:endParaRPr lang="en-US" sz="1300" dirty="0">
                <a:solidFill>
                  <a:srgbClr val="FFFFFF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</p:grpSp>
      <p:grpSp>
        <p:nvGrpSpPr>
          <p:cNvPr id="96" name="Group 21"/>
          <p:cNvGrpSpPr>
            <a:grpSpLocks/>
          </p:cNvGrpSpPr>
          <p:nvPr/>
        </p:nvGrpSpPr>
        <p:grpSpPr bwMode="auto">
          <a:xfrm>
            <a:off x="8110537" y="3314700"/>
            <a:ext cx="914400" cy="914400"/>
            <a:chOff x="0" y="0"/>
            <a:chExt cx="800" cy="800"/>
          </a:xfrm>
        </p:grpSpPr>
        <p:pic>
          <p:nvPicPr>
            <p:cNvPr id="97" name="Picture 1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Rectangle 20"/>
            <p:cNvSpPr>
              <a:spLocks/>
            </p:cNvSpPr>
            <p:nvPr/>
          </p:nvSpPr>
          <p:spPr bwMode="auto">
            <a:xfrm>
              <a:off x="64" y="200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Fidelity Labs</a:t>
              </a:r>
            </a:p>
          </p:txBody>
        </p:sp>
      </p:grpSp>
      <p:grpSp>
        <p:nvGrpSpPr>
          <p:cNvPr id="76" name="Group 18"/>
          <p:cNvGrpSpPr>
            <a:grpSpLocks/>
          </p:cNvGrpSpPr>
          <p:nvPr/>
        </p:nvGrpSpPr>
        <p:grpSpPr bwMode="auto">
          <a:xfrm>
            <a:off x="6978421" y="3314700"/>
            <a:ext cx="914400" cy="914400"/>
            <a:chOff x="0" y="0"/>
            <a:chExt cx="800" cy="800"/>
          </a:xfrm>
        </p:grpSpPr>
        <p:pic>
          <p:nvPicPr>
            <p:cNvPr id="77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0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Rectangle 17"/>
            <p:cNvSpPr>
              <a:spLocks/>
            </p:cNvSpPr>
            <p:nvPr/>
          </p:nvSpPr>
          <p:spPr bwMode="auto">
            <a:xfrm>
              <a:off x="56" y="192"/>
              <a:ext cx="68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5000"/>
                </a:lnSpc>
              </a:pPr>
              <a:r>
                <a:rPr lang="en-US" sz="1300" dirty="0" smtClean="0">
                  <a:solidFill>
                    <a:srgbClr val="FFFFFF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Infrared5</a:t>
              </a:r>
            </a:p>
          </p:txBody>
        </p:sp>
      </p:grpSp>
      <p:sp>
        <p:nvSpPr>
          <p:cNvPr id="52" name="Content Placeholder 7"/>
          <p:cNvSpPr>
            <a:spLocks noGrp="1"/>
          </p:cNvSpPr>
          <p:nvPr>
            <p:ph sz="quarter" idx="11"/>
          </p:nvPr>
        </p:nvSpPr>
        <p:spPr>
          <a:xfrm>
            <a:off x="371476" y="1138428"/>
            <a:ext cx="8532811" cy="3048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BOSTON Companies you might see at meet &amp; Hires:</a:t>
            </a:r>
            <a:endParaRPr lang="en-US" sz="3600" dirty="0"/>
          </a:p>
        </p:txBody>
      </p:sp>
      <p:sp>
        <p:nvSpPr>
          <p:cNvPr id="53" name="TextBox 52"/>
          <p:cNvSpPr txBox="1"/>
          <p:nvPr/>
        </p:nvSpPr>
        <p:spPr>
          <a:xfrm>
            <a:off x="396081" y="4533900"/>
            <a:ext cx="8570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Plus: </a:t>
            </a:r>
            <a:r>
              <a:rPr lang="en-US" sz="2200" dirty="0" smtClean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your dream employer?</a:t>
            </a:r>
            <a:endParaRPr lang="en-US" sz="2200" dirty="0">
              <a:solidFill>
                <a:srgbClr val="5FCAC8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526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601074" cy="2579687"/>
          </a:xfrm>
        </p:spPr>
        <p:txBody>
          <a:bodyPr/>
          <a:lstStyle/>
          <a:p>
            <a:pPr>
              <a:defRPr/>
            </a:pPr>
            <a:r>
              <a:rPr lang="en-US" sz="14000" dirty="0" smtClean="0"/>
              <a:t>Outcomes Expectations</a:t>
            </a:r>
            <a:endParaRPr lang="en-US" sz="140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  <p:extLst>
      <p:ext uri="{BB962C8B-B14F-4D97-AF65-F5344CB8AC3E}">
        <p14:creationId xmlns:p14="http://schemas.microsoft.com/office/powerpoint/2010/main" val="1935392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1FD873E-0625-6D40-B1D5-A0CBB6A24057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Outcomes Expectations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124825" cy="20193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5000" dirty="0" smtClean="0"/>
              <a:t>Eligibility for Outcomes and M&amp;H</a:t>
            </a:r>
            <a:endParaRPr lang="en-US" sz="5000" dirty="0"/>
          </a:p>
        </p:txBody>
      </p:sp>
      <p:sp>
        <p:nvSpPr>
          <p:cNvPr id="56324" name="Content Placeholder 1"/>
          <p:cNvSpPr>
            <a:spLocks noGrp="1"/>
          </p:cNvSpPr>
          <p:nvPr>
            <p:ph sz="half" idx="12"/>
          </p:nvPr>
        </p:nvSpPr>
        <p:spPr bwMode="auto">
          <a:xfrm>
            <a:off x="490538" y="1866900"/>
            <a:ext cx="8418512" cy="30003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You </a:t>
            </a:r>
            <a:r>
              <a:rPr lang="en-US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must graduate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the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GA program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– that means homework average, quizzes, projects. 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You </a:t>
            </a:r>
            <a:r>
              <a:rPr lang="en-US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must attend </a:t>
            </a:r>
            <a:r>
              <a:rPr lang="en-US" b="1" u="sng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all</a:t>
            </a:r>
            <a:r>
              <a:rPr lang="en-US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Outcomes Programming both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during and after the course. </a:t>
            </a:r>
          </a:p>
          <a:p>
            <a:pPr marL="342900" indent="-342900"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You </a:t>
            </a:r>
            <a:r>
              <a:rPr lang="en-US" b="1" dirty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must complete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all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Outcomes assignments and surveys. 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Why are we being such hard-asses? We want you to get a job! Pronto! #toughlove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475439" y="450431"/>
            <a:ext cx="3215498" cy="516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513" tIns="36513" rIns="36513" bIns="36513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74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74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475439" y="1016796"/>
            <a:ext cx="8078332" cy="1218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13" tIns="36513" rIns="36513" bIns="36513" anchor="ctr">
            <a:spAutoFit/>
          </a:bodyPr>
          <a:lstStyle/>
          <a:p>
            <a:pPr algn="l"/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BECOMING A JOB SEEKER</a:t>
            </a:r>
          </a:p>
          <a:p>
            <a:pPr algn="l"/>
            <a:r>
              <a:rPr sz="1600" dirty="0" smtClean="0">
                <a:latin typeface="Georgia" charset="0"/>
                <a:ea typeface="Georgia" charset="0"/>
                <a:cs typeface="Georgia" charset="0"/>
              </a:rPr>
              <a:t>In </a:t>
            </a:r>
            <a:r>
              <a:rPr sz="1600" dirty="0">
                <a:latin typeface="Georgia" charset="0"/>
                <a:ea typeface="Georgia" charset="0"/>
                <a:cs typeface="Georgia" charset="0"/>
              </a:rPr>
              <a:t>order to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qualify for Outcomes support</a:t>
            </a:r>
            <a:r>
              <a:rPr sz="1600" dirty="0" smtClean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sz="1600" dirty="0">
                <a:latin typeface="Georgia" charset="0"/>
                <a:ea typeface="Georgia" charset="0"/>
                <a:cs typeface="Georgia" charset="0"/>
              </a:rPr>
              <a:t>you’ll need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to complete the following AND begin your job search </a:t>
            </a:r>
            <a:r>
              <a:rPr lang="en-US" sz="1600" b="1" u="sng" dirty="0">
                <a:latin typeface="Georgia" charset="0"/>
                <a:ea typeface="Georgia" charset="0"/>
                <a:cs typeface="Georgia" charset="0"/>
              </a:rPr>
              <a:t>immediately after graduation (2 week cutoff</a:t>
            </a:r>
            <a:r>
              <a:rPr lang="en-US" sz="1600" b="1" u="sng" dirty="0" smtClean="0">
                <a:latin typeface="Georgia" charset="0"/>
                <a:ea typeface="Georgia" charset="0"/>
                <a:cs typeface="Georgia" charset="0"/>
              </a:rPr>
              <a:t>)</a:t>
            </a:r>
            <a:r>
              <a:rPr lang="en-US" sz="1600" b="1" dirty="0" smtClean="0">
                <a:latin typeface="Georgia" charset="0"/>
                <a:ea typeface="Georgia" charset="0"/>
                <a:cs typeface="Georgia" charset="0"/>
              </a:rPr>
              <a:t>.</a:t>
            </a:r>
            <a:endParaRPr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75439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>
                <a:latin typeface="PF Din Text Comp Pro" charset="0"/>
                <a:ea typeface="PF Din Text Comp Pro" charset="0"/>
                <a:cs typeface="PF Din Text Comp Pro" charset="0"/>
              </a:rPr>
              <a:t>resume</a:t>
            </a:r>
          </a:p>
        </p:txBody>
      </p:sp>
      <p:sp>
        <p:nvSpPr>
          <p:cNvPr id="390" name="Shape 390"/>
          <p:cNvSpPr/>
          <p:nvPr/>
        </p:nvSpPr>
        <p:spPr>
          <a:xfrm>
            <a:off x="2193714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dirty="0">
                <a:latin typeface="PF Din Text Comp Pro" charset="0"/>
                <a:ea typeface="PF Din Text Comp Pro" charset="0"/>
                <a:cs typeface="PF Din Text Comp Pro" charset="0"/>
              </a:rPr>
              <a:t>digital presence: LinkedIn &amp; </a:t>
            </a:r>
          </a:p>
          <a:p>
            <a:r>
              <a:rPr lang="en-US" sz="1797" dirty="0">
                <a:latin typeface="PF Din Text Comp Pro" charset="0"/>
                <a:ea typeface="PF Din Text Comp Pro" charset="0"/>
                <a:cs typeface="PF Din Text Comp Pro" charset="0"/>
              </a:rPr>
              <a:t>GA </a:t>
            </a:r>
            <a:r>
              <a:rPr lang="en-US" sz="1797">
                <a:latin typeface="PF Din Text Comp Pro" charset="0"/>
                <a:ea typeface="PF Din Text Comp Pro" charset="0"/>
                <a:cs typeface="PF Din Text Comp Pro" charset="0"/>
              </a:rPr>
              <a:t>PrOFILE</a:t>
            </a:r>
            <a:endParaRPr lang="en-US" sz="1797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911989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Online</a:t>
            </a:r>
          </a:p>
          <a:p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portfolio</a:t>
            </a:r>
            <a:endParaRPr sz="1797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630264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shareable way of tracking job </a:t>
            </a:r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search</a:t>
            </a:r>
            <a:endParaRPr lang="en-US" sz="1797" dirty="0" smtClean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(Trello)</a:t>
            </a:r>
            <a:endParaRPr sz="1797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348537" y="2486826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participation </a:t>
            </a:r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in </a:t>
            </a:r>
            <a:r>
              <a:rPr lang="en-US"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All </a:t>
            </a:r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Programming</a:t>
            </a:r>
            <a:endParaRPr lang="en-US" sz="1797" dirty="0" smtClean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97" dirty="0" smtClean="0">
                <a:solidFill>
                  <a:srgbClr val="C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&amp; Surveys</a:t>
            </a:r>
            <a:endParaRPr sz="1797" dirty="0">
              <a:solidFill>
                <a:srgbClr val="C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976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54468" y="445673"/>
            <a:ext cx="3215498" cy="516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513" tIns="36513" rIns="36513" bIns="36513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74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74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54467" y="958508"/>
            <a:ext cx="8428173" cy="1427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6513" tIns="36513" rIns="36513" bIns="36513" anchor="ctr">
            <a:spAutoFit/>
          </a:bodyPr>
          <a:lstStyle/>
          <a:p>
            <a:pPr algn="l"/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REMAINING AN ACTIVE SEEKER</a:t>
            </a:r>
          </a:p>
          <a:p>
            <a:pPr algn="l"/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Job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seekers must fulfill these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requirements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to receive continued Outcomes support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. Job seekers must begin these responsibilities </a:t>
            </a:r>
            <a:r>
              <a:rPr lang="en-US" sz="1600" b="1" u="sng" dirty="0">
                <a:latin typeface="Georgia" charset="0"/>
                <a:ea typeface="Georgia" charset="0"/>
                <a:cs typeface="Georgia" charset="0"/>
              </a:rPr>
              <a:t>immediately after graduation (2 week cutoff)</a:t>
            </a:r>
            <a:r>
              <a:rPr lang="en-US" sz="1600" b="1" dirty="0">
                <a:latin typeface="Georgia" charset="0"/>
                <a:ea typeface="Georgia" charset="0"/>
                <a:cs typeface="Georgia" charset="0"/>
              </a:rPr>
              <a:t>.</a:t>
            </a:r>
            <a:endParaRPr sz="1600" b="1" u="sng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454468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dirty="0"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+ job applications/wk</a:t>
            </a:r>
          </a:p>
        </p:txBody>
      </p:sp>
      <p:sp>
        <p:nvSpPr>
          <p:cNvPr id="399" name="Shape 399"/>
          <p:cNvSpPr/>
          <p:nvPr/>
        </p:nvSpPr>
        <p:spPr>
          <a:xfrm>
            <a:off x="2173061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networking (2+ events/month)</a:t>
            </a:r>
          </a:p>
        </p:txBody>
      </p:sp>
      <p:sp>
        <p:nvSpPr>
          <p:cNvPr id="400" name="Shape 400"/>
          <p:cNvSpPr/>
          <p:nvPr/>
        </p:nvSpPr>
        <p:spPr>
          <a:xfrm>
            <a:off x="3891654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>
                <a:latin typeface="PF Din Text Comp Pro" charset="0"/>
                <a:ea typeface="PF Din Text Comp Pro" charset="0"/>
                <a:cs typeface="PF Din Text Comp Pro" charset="0"/>
              </a:rPr>
              <a:t>daily updating of job search tracker + responsiveness</a:t>
            </a:r>
          </a:p>
        </p:txBody>
      </p:sp>
      <p:sp>
        <p:nvSpPr>
          <p:cNvPr id="401" name="Shape 401"/>
          <p:cNvSpPr/>
          <p:nvPr/>
        </p:nvSpPr>
        <p:spPr>
          <a:xfrm>
            <a:off x="7499145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presence in preferred </a:t>
            </a:r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market</a:t>
            </a:r>
            <a:endParaRPr lang="en-US" sz="1797" dirty="0" smtClean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200" dirty="0" smtClean="0">
                <a:latin typeface="PF Din Text Comp Pro" charset="0"/>
                <a:ea typeface="PF Din Text Comp Pro" charset="0"/>
                <a:cs typeface="PF Din Text Comp Pro" charset="0"/>
              </a:rPr>
              <a:t>(Strongly encouraged)</a:t>
            </a:r>
            <a:endParaRPr sz="1200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5712202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continued study and application of skills</a:t>
            </a:r>
          </a:p>
        </p:txBody>
      </p:sp>
      <p:sp>
        <p:nvSpPr>
          <p:cNvPr id="10" name="Shape 397"/>
          <p:cNvSpPr/>
          <p:nvPr/>
        </p:nvSpPr>
        <p:spPr>
          <a:xfrm>
            <a:off x="454467" y="4610100"/>
            <a:ext cx="8428173" cy="33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6513" tIns="36513" rIns="36513" bIns="36513" anchor="ctr">
            <a:spAutoFit/>
          </a:bodyPr>
          <a:lstStyle/>
          <a:p>
            <a:pPr algn="l"/>
            <a:r>
              <a:rPr lang="en-US" sz="1636" i="1" dirty="0">
                <a:latin typeface="Georgia" charset="0"/>
                <a:ea typeface="Georgia" charset="0"/>
                <a:cs typeface="Georgia" charset="0"/>
              </a:rPr>
              <a:t>*These are GA’s expectations globally</a:t>
            </a:r>
            <a:r>
              <a:rPr lang="en-US" sz="1636" i="1" dirty="0" smtClean="0">
                <a:latin typeface="Georgia" charset="0"/>
                <a:ea typeface="Georgia" charset="0"/>
                <a:cs typeface="Georgia" charset="0"/>
              </a:rPr>
              <a:t>. Boston’s expectations are higher. </a:t>
            </a:r>
            <a:endParaRPr sz="1636" i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118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body" idx="4294967295"/>
          </p:nvPr>
        </p:nvSpPr>
        <p:spPr>
          <a:xfrm>
            <a:off x="464344" y="571500"/>
            <a:ext cx="5549900" cy="310356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None/>
            </a:pPr>
            <a:r>
              <a:rPr lang="en-US" sz="2453" b="1" dirty="0">
                <a:latin typeface="PF Din Text Comp Pro" charset="0"/>
                <a:ea typeface="PF Din Text Comp Pro" charset="0"/>
                <a:cs typeface="PF Din Text Comp Pro" charset="0"/>
              </a:rPr>
              <a:t>WEEKLY JOB SEEKER EXPECTATIONS</a:t>
            </a:r>
            <a:endParaRPr sz="2453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47999" y="1417425"/>
            <a:ext cx="2682764" cy="1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593294">
              <a:defRPr sz="5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 sz="3881"/>
          </a:p>
        </p:txBody>
      </p:sp>
      <p:sp>
        <p:nvSpPr>
          <p:cNvPr id="252" name="Shape 252"/>
          <p:cNvSpPr/>
          <p:nvPr/>
        </p:nvSpPr>
        <p:spPr>
          <a:xfrm>
            <a:off x="2668257" y="1237091"/>
            <a:ext cx="1890521" cy="2730834"/>
          </a:xfrm>
          <a:prstGeom prst="rect">
            <a:avLst/>
          </a:prstGeom>
          <a:blipFill>
            <a:blip r:embed="rId3"/>
          </a:blipFill>
          <a:ln w="12700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/>
          <a:p>
            <a:pPr defTabSz="418229">
              <a:spcAft>
                <a:spcPts val="1227"/>
              </a:spcAft>
              <a:defRPr sz="1800" cap="all" spc="-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10-25 hours</a:t>
            </a:r>
          </a:p>
          <a:p>
            <a:pPr defTabSz="926665">
              <a:spcAft>
                <a:spcPts val="1227"/>
              </a:spcAf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1</a:t>
            </a:r>
            <a:r>
              <a:rPr lang="en-US" sz="1840" b="1" dirty="0">
                <a:latin typeface="PF Din Text Comp Pro" charset="0"/>
                <a:ea typeface="PF Din Text Comp Pro" charset="0"/>
                <a:cs typeface="PF Din Text Comp Pro" charset="0"/>
              </a:rPr>
              <a:t>-2</a:t>
            </a:r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 NETWORKING EVENT</a:t>
            </a:r>
            <a:r>
              <a:rPr lang="en-US" sz="1840" b="1" dirty="0">
                <a:latin typeface="PF Din Text Comp Pro" charset="0"/>
                <a:ea typeface="PF Din Text Comp Pro" charset="0"/>
                <a:cs typeface="PF Din Text Comp Pro" charset="0"/>
              </a:rPr>
              <a:t>S OR 1:1s</a:t>
            </a:r>
            <a:endParaRPr sz="1840" b="1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926665">
              <a:spcAft>
                <a:spcPts val="1227"/>
              </a:spcAf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3-5 APPLICATIONS</a:t>
            </a:r>
          </a:p>
        </p:txBody>
      </p:sp>
      <p:sp>
        <p:nvSpPr>
          <p:cNvPr id="253" name="Shape 253"/>
          <p:cNvSpPr/>
          <p:nvPr/>
        </p:nvSpPr>
        <p:spPr>
          <a:xfrm>
            <a:off x="4849881" y="1240954"/>
            <a:ext cx="1890521" cy="2723109"/>
          </a:xfrm>
          <a:prstGeom prst="rect">
            <a:avLst/>
          </a:prstGeom>
          <a:blipFill>
            <a:blip r:embed="rId4"/>
          </a:blipFill>
          <a:ln w="12700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/>
          <a:p>
            <a:pPr defTabSz="844659">
              <a:lnSpc>
                <a:spcPts val="1006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endParaRPr sz="1294" b="1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lnSpc>
                <a:spcPts val="1006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endParaRPr sz="1294" b="1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>
                <a:latin typeface="PF Din Text Comp Pro" charset="0"/>
                <a:ea typeface="PF Din Text Comp Pro" charset="0"/>
                <a:cs typeface="PF Din Text Comp Pro" charset="0"/>
              </a:rPr>
              <a:t>&lt;</a:t>
            </a:r>
            <a:r>
              <a:rPr sz="184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10  </a:t>
            </a:r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HOURS </a:t>
            </a:r>
            <a:endParaRPr lang="en-US" sz="1840" b="1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>
                <a:latin typeface="PF Din Text Comp Pro" charset="0"/>
                <a:ea typeface="PF Din Text Comp Pro" charset="0"/>
                <a:cs typeface="PF Din Text Comp Pro" charset="0"/>
              </a:rPr>
              <a:t>SOME</a:t>
            </a:r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 NETWORKING </a:t>
            </a:r>
            <a:endParaRPr lang="en-US" sz="1840" b="1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>
                <a:latin typeface="PF Din Text Comp Pro" charset="0"/>
                <a:ea typeface="PF Din Text Comp Pro" charset="0"/>
                <a:cs typeface="PF Din Text Comp Pro" charset="0"/>
              </a:rPr>
              <a:t>OCCASIONAL</a:t>
            </a:r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 APPLICATIONS</a:t>
            </a:r>
          </a:p>
          <a:p>
            <a:pPr defTabSz="844659">
              <a:lnSpc>
                <a:spcPts val="1006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endParaRPr sz="1294" b="1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lnSpc>
                <a:spcPts val="1006"/>
              </a:lnSpc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endParaRPr sz="1294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7031507" y="1244217"/>
            <a:ext cx="1890521" cy="2719845"/>
          </a:xfrm>
          <a:prstGeom prst="rect">
            <a:avLst/>
          </a:prstGeom>
          <a:blipFill>
            <a:blip r:embed="rId5"/>
          </a:blipFill>
          <a:ln w="12700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3472" tIns="32804" rIns="93472" bIns="32804" anchor="ctr"/>
          <a:lstStyle/>
          <a:p>
            <a:pPr defTabSz="418229">
              <a:defRPr sz="1800" cap="all" spc="-3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endParaRPr sz="1840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418229">
              <a:defRPr sz="1800" cap="all" spc="-3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738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INCLUDES: </a:t>
            </a:r>
          </a:p>
          <a:p>
            <a:pPr defTabSz="418229">
              <a:defRPr sz="1800" cap="all" spc="-3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738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VACATION</a:t>
            </a:r>
            <a:endParaRPr lang="en-US" sz="1738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418229">
              <a:defRPr sz="1800" cap="all" spc="-3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38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FULL-TIME JOB</a:t>
            </a:r>
            <a:endParaRPr sz="1738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418229">
              <a:defRPr sz="1800" cap="all" spc="-3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38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RePEATED </a:t>
            </a:r>
            <a:r>
              <a:rPr sz="1738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BREAK</a:t>
            </a:r>
            <a:r>
              <a:rPr lang="en-US" sz="1738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S</a:t>
            </a:r>
          </a:p>
          <a:p>
            <a:pPr defTabSz="418229">
              <a:defRPr sz="1800" cap="all" spc="-3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38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FAMILY RESPONSIBILITY</a:t>
            </a:r>
            <a:endParaRPr sz="1738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418229">
              <a:defRPr sz="1800" cap="all" spc="-3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endParaRPr sz="1738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409146">
              <a:defRPr sz="1800" cap="all" spc="-36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00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*TOTAL DAYS ON HOLD MUST NOT </a:t>
            </a:r>
            <a:r>
              <a:rPr lang="en-US" sz="180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EXCEED </a:t>
            </a:r>
            <a:r>
              <a:rPr lang="en-US" sz="1800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30*</a:t>
            </a:r>
          </a:p>
        </p:txBody>
      </p:sp>
      <p:sp>
        <p:nvSpPr>
          <p:cNvPr id="255" name="Shape 255"/>
          <p:cNvSpPr/>
          <p:nvPr/>
        </p:nvSpPr>
        <p:spPr>
          <a:xfrm>
            <a:off x="480618" y="1237091"/>
            <a:ext cx="1896535" cy="2730835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608" tIns="65608" rIns="65608" bIns="65608" anchor="ctr"/>
          <a:lstStyle/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25-40</a:t>
            </a:r>
            <a:r>
              <a:rPr sz="1840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HOURS</a:t>
            </a: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840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2+ NETWORKING EVENTS</a:t>
            </a:r>
            <a:endParaRPr lang="en-US" sz="1840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2-3 NETWORKING </a:t>
            </a:r>
            <a:r>
              <a:rPr lang="en-US"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1:1s</a:t>
            </a:r>
            <a:endParaRPr sz="1840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lang="en-US"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+</a:t>
            </a:r>
            <a:r>
              <a:rPr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sz="1840" b="1" u="sng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TARGETED</a:t>
            </a:r>
            <a:r>
              <a:rPr sz="1840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APPLICATIONS</a:t>
            </a:r>
            <a:endParaRPr lang="en-US" sz="1840" b="1" dirty="0" smtClean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SKILL BUILDING</a:t>
            </a:r>
            <a:endParaRPr sz="1840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80618" y="963012"/>
            <a:ext cx="1896535" cy="26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FULL TIME SEEKER </a:t>
            </a:r>
          </a:p>
        </p:txBody>
      </p:sp>
      <p:sp>
        <p:nvSpPr>
          <p:cNvPr id="257" name="Shape 257"/>
          <p:cNvSpPr/>
          <p:nvPr/>
        </p:nvSpPr>
        <p:spPr>
          <a:xfrm>
            <a:off x="2668256" y="963012"/>
            <a:ext cx="1896535" cy="26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PART TIME SEEKER </a:t>
            </a:r>
          </a:p>
        </p:txBody>
      </p:sp>
      <p:sp>
        <p:nvSpPr>
          <p:cNvPr id="258" name="Shape 258"/>
          <p:cNvSpPr/>
          <p:nvPr/>
        </p:nvSpPr>
        <p:spPr>
          <a:xfrm>
            <a:off x="4843867" y="975013"/>
            <a:ext cx="1896535" cy="26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840" b="1">
                <a:latin typeface="PF Din Text Comp Pro" charset="0"/>
                <a:ea typeface="PF Din Text Comp Pro" charset="0"/>
                <a:cs typeface="PF Din Text Comp Pro" charset="0"/>
              </a:rPr>
              <a:t>NOT SEEKING </a:t>
            </a:r>
          </a:p>
        </p:txBody>
      </p:sp>
      <p:sp>
        <p:nvSpPr>
          <p:cNvPr id="259" name="Shape 259"/>
          <p:cNvSpPr/>
          <p:nvPr/>
        </p:nvSpPr>
        <p:spPr>
          <a:xfrm>
            <a:off x="7025492" y="963012"/>
            <a:ext cx="1896535" cy="26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840" b="1" dirty="0">
                <a:latin typeface="PF Din Text Comp Pro" charset="0"/>
                <a:ea typeface="PF Din Text Comp Pro" charset="0"/>
                <a:cs typeface="PF Din Text Comp Pro" charset="0"/>
              </a:rPr>
              <a:t>ON </a:t>
            </a:r>
            <a:r>
              <a:rPr sz="1840" b="1" dirty="0">
                <a:latin typeface="PF Din Text Comp Pro" charset="0"/>
                <a:ea typeface="PF Din Text Comp Pro" charset="0"/>
                <a:cs typeface="PF Din Text Comp Pro" charset="0"/>
              </a:rPr>
              <a:t>HOLD </a:t>
            </a:r>
          </a:p>
        </p:txBody>
      </p:sp>
      <p:sp>
        <p:nvSpPr>
          <p:cNvPr id="260" name="Shape 260"/>
          <p:cNvSpPr/>
          <p:nvPr/>
        </p:nvSpPr>
        <p:spPr>
          <a:xfrm>
            <a:off x="483624" y="4158290"/>
            <a:ext cx="1893529" cy="833946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581917">
              <a:lnSpc>
                <a:spcPts val="2100"/>
              </a:lnSpc>
              <a:buClrTx/>
              <a:defRPr sz="1800" cap="all" spc="-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636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OUTCOME IN 1-3 </a:t>
            </a:r>
            <a:r>
              <a:rPr sz="1636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MONTHS</a:t>
            </a:r>
            <a:endParaRPr lang="en-US" sz="1636" b="1" dirty="0" smtClean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2664248" y="4158290"/>
            <a:ext cx="1894530" cy="833946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636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OUTCOME IN 3-6 </a:t>
            </a:r>
            <a:r>
              <a:rPr sz="1636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MONTHS</a:t>
            </a:r>
            <a:endParaRPr lang="en-US" sz="1636" b="1" dirty="0" smtClean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4844870" y="4158290"/>
            <a:ext cx="1895532" cy="833946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636" b="1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OUTCOME IN 6+ MONTHS </a:t>
            </a:r>
          </a:p>
        </p:txBody>
      </p:sp>
      <p:sp>
        <p:nvSpPr>
          <p:cNvPr id="19" name="Shape 262"/>
          <p:cNvSpPr/>
          <p:nvPr/>
        </p:nvSpPr>
        <p:spPr>
          <a:xfrm>
            <a:off x="7025492" y="4158290"/>
            <a:ext cx="1896535" cy="833946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636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OUTCOME UNKNOWN</a:t>
            </a:r>
            <a:endParaRPr sz="1636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20" name="Shape 256"/>
          <p:cNvSpPr/>
          <p:nvPr/>
        </p:nvSpPr>
        <p:spPr>
          <a:xfrm>
            <a:off x="65146" y="1310271"/>
            <a:ext cx="289820" cy="262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wordArtVert" lIns="0" tIns="0" rIns="0" bIns="0" anchor="t" anchorCtr="0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1840" b="1" dirty="0">
                <a:latin typeface="PF Din Text Comp Pro" charset="0"/>
                <a:ea typeface="PF Din Text Comp Pro" charset="0"/>
                <a:cs typeface="PF Din Text Comp Pro" charset="0"/>
              </a:rPr>
              <a:t>PER WEEK</a:t>
            </a:r>
            <a:endParaRPr sz="1840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7" name="Shape 248"/>
          <p:cNvSpPr txBox="1">
            <a:spLocks/>
          </p:cNvSpPr>
          <p:nvPr/>
        </p:nvSpPr>
        <p:spPr>
          <a:xfrm>
            <a:off x="2928937" y="2853501"/>
            <a:ext cx="5549900" cy="310356"/>
          </a:xfrm>
          <a:prstGeom prst="rect">
            <a:avLst/>
          </a:prstGeom>
        </p:spPr>
        <p:txBody>
          <a:bodyPr lIns="0" tIns="0" rIns="0" bIns="0"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sz="2453" b="1" kern="0" dirty="0" smtClean="0">
                <a:latin typeface="PF Din Text Comp Pro" charset="0"/>
                <a:ea typeface="PF Din Text Comp Pro" charset="0"/>
                <a:cs typeface="PF Din Text Comp Pro" charset="0"/>
              </a:rPr>
              <a:t>JOB SEEKERS MUST ADHERE TO THESE REQUIREMENTS TO RECEIVE CONTINUED OUTCOMES SUPPORT</a:t>
            </a:r>
            <a:endParaRPr lang="en-US" sz="2453" b="1" kern="0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10800000">
            <a:off x="5261507" y="2220973"/>
            <a:ext cx="884759" cy="468728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Shape 260"/>
          <p:cNvSpPr/>
          <p:nvPr/>
        </p:nvSpPr>
        <p:spPr>
          <a:xfrm>
            <a:off x="490742" y="4155696"/>
            <a:ext cx="1890319" cy="832533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8" tIns="32748" rIns="32748" bIns="32748" anchor="ctr"/>
          <a:lstStyle>
            <a:lvl1pPr algn="ctr" defTabSz="581917">
              <a:lnSpc>
                <a:spcPts val="2100"/>
              </a:lnSpc>
              <a:buClrTx/>
              <a:defRPr sz="1800" cap="all" spc="-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633" b="1" dirty="0" err="1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TyPical</a:t>
            </a:r>
            <a:r>
              <a:rPr lang="en-US"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OUTCOME </a:t>
            </a:r>
            <a:endParaRPr lang="en-US" sz="1633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IN </a:t>
            </a:r>
            <a:r>
              <a:rPr lang="en-US"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~</a:t>
            </a:r>
            <a:r>
              <a:rPr sz="1633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3 </a:t>
            </a:r>
            <a:r>
              <a:rPr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MONTHS</a:t>
            </a:r>
            <a:endParaRPr lang="en-US" sz="1633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22" name="Shape 261"/>
          <p:cNvSpPr/>
          <p:nvPr/>
        </p:nvSpPr>
        <p:spPr>
          <a:xfrm>
            <a:off x="2667668" y="4155696"/>
            <a:ext cx="1891318" cy="832533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8" tIns="32748" rIns="32748" bIns="32748" anchor="ctr"/>
          <a:lstStyle>
            <a:lvl1pPr algn="ctr" defTabSz="1289347">
              <a:buClrTx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TYPICAL </a:t>
            </a:r>
            <a:r>
              <a:rPr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OUTCOME </a:t>
            </a:r>
            <a:endParaRPr lang="en-US" sz="1633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sz="1633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IN</a:t>
            </a:r>
            <a:r>
              <a:rPr lang="en-US"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~</a:t>
            </a:r>
            <a:r>
              <a:rPr sz="1633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6 </a:t>
            </a:r>
            <a:r>
              <a:rPr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MONTHS</a:t>
            </a:r>
            <a:endParaRPr lang="en-US" sz="1633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23" name="Shape 262"/>
          <p:cNvSpPr/>
          <p:nvPr/>
        </p:nvSpPr>
        <p:spPr>
          <a:xfrm>
            <a:off x="4844593" y="4155696"/>
            <a:ext cx="1892318" cy="832533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8" tIns="32748" rIns="32748" bIns="32748" anchor="ctr"/>
          <a:lstStyle>
            <a:lvl1pPr algn="ctr" defTabSz="1289347">
              <a:buClrTx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TYPICAL </a:t>
            </a:r>
            <a:r>
              <a:rPr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OUTCOME </a:t>
            </a:r>
            <a:endParaRPr lang="en-US" sz="1633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sz="1633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IN 6+ MONTHS </a:t>
            </a:r>
          </a:p>
        </p:txBody>
      </p:sp>
    </p:spTree>
    <p:extLst>
      <p:ext uri="{BB962C8B-B14F-4D97-AF65-F5344CB8AC3E}">
        <p14:creationId xmlns:p14="http://schemas.microsoft.com/office/powerpoint/2010/main" val="142605453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 animBg="1"/>
      <p:bldP spid="253" grpId="0" animBg="1"/>
      <p:bldP spid="254" grpId="0" animBg="1"/>
      <p:bldP spid="257" grpId="0" animBg="1"/>
      <p:bldP spid="258" grpId="0" animBg="1"/>
      <p:bldP spid="259" grpId="0" animBg="1"/>
      <p:bldP spid="261" grpId="0" animBg="1"/>
      <p:bldP spid="262" grpId="0" animBg="1"/>
      <p:bldP spid="19" grpId="0" animBg="1"/>
      <p:bldP spid="17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OUTCOMES EXPECTATIONS</a:t>
            </a:r>
            <a:endParaRPr lang="en" sz="2351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7" name="Shape 276"/>
          <p:cNvSpPr txBox="1">
            <a:spLocks noGrp="1"/>
          </p:cNvSpPr>
          <p:nvPr>
            <p:ph type="body" idx="1"/>
          </p:nvPr>
        </p:nvSpPr>
        <p:spPr>
          <a:xfrm>
            <a:off x="464343" y="3771900"/>
            <a:ext cx="8468138" cy="1311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715"/>
              </a:spcBef>
              <a:buNone/>
            </a:pPr>
            <a:r>
              <a:rPr lang="en-US" sz="368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FAILURE TO MEET JOB-SEEKER EXPECTATIONS WILL RESULT IN </a:t>
            </a:r>
            <a:r>
              <a:rPr lang="en-US" sz="368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EXCLUSION FROM OUTCOMES </a:t>
            </a:r>
            <a:r>
              <a:rPr lang="en-US" sz="368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SUPPORT.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9772" y="1198544"/>
            <a:ext cx="4203531" cy="2311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7846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+mj-lt"/>
                <a:ea typeface="Oswald"/>
                <a:cs typeface="Oswald"/>
                <a:sym typeface="Oswald"/>
              </a:rPr>
              <a:t>OUTCOMES EXPECTATIONS</a:t>
            </a:r>
            <a:endParaRPr lang="en" sz="2351" b="1" dirty="0">
              <a:latin typeface="+mj-lt"/>
              <a:ea typeface="Oswald"/>
              <a:cs typeface="Oswald"/>
              <a:sym typeface="Oswald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64361" y="1028700"/>
            <a:ext cx="8408176" cy="3877985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6000" b="1" dirty="0" smtClean="0">
                <a:latin typeface="+mj-lt"/>
                <a:ea typeface="Georgia" charset="0"/>
                <a:cs typeface="Georgia" charset="0"/>
              </a:rPr>
              <a:t>TEAM CONTRACT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endParaRPr lang="en-US" sz="1600" b="1" dirty="0" smtClean="0">
              <a:latin typeface="+mj-lt"/>
              <a:ea typeface="Georgia" charset="0"/>
              <a:cs typeface="Georgia" charset="0"/>
            </a:endParaRPr>
          </a:p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What can you expect from Julie?</a:t>
            </a:r>
          </a:p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What can Julie expect from you?</a:t>
            </a:r>
          </a:p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What can you expect from yourself?</a:t>
            </a:r>
          </a:p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200" dirty="0" smtClean="0">
                <a:latin typeface="Georgia" charset="0"/>
                <a:ea typeface="Georgia" charset="0"/>
                <a:cs typeface="Georgia" charset="0"/>
              </a:rPr>
              <a:t>What can you expect from your colleagues?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endParaRPr sz="4800" dirty="0">
              <a:latin typeface="+mj-lt"/>
              <a:ea typeface="Georgia" charset="0"/>
              <a:cs typeface="Georgia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468427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524874" cy="2579687"/>
          </a:xfrm>
        </p:spPr>
        <p:txBody>
          <a:bodyPr/>
          <a:lstStyle/>
          <a:p>
            <a:pPr>
              <a:defRPr/>
            </a:pPr>
            <a:r>
              <a:rPr lang="en-US" sz="13000" dirty="0" smtClean="0"/>
              <a:t>INtroductions</a:t>
            </a:r>
            <a:endParaRPr lang="en-US" sz="130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  <p:extLst>
      <p:ext uri="{BB962C8B-B14F-4D97-AF65-F5344CB8AC3E}">
        <p14:creationId xmlns:p14="http://schemas.microsoft.com/office/powerpoint/2010/main" val="838572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601074" cy="2579687"/>
          </a:xfrm>
        </p:spPr>
        <p:txBody>
          <a:bodyPr/>
          <a:lstStyle/>
          <a:p>
            <a:pPr>
              <a:defRPr/>
            </a:pPr>
            <a:r>
              <a:rPr lang="en-US" sz="14000" dirty="0" smtClean="0"/>
              <a:t>Final Thoughts</a:t>
            </a:r>
            <a:endParaRPr lang="en-US" sz="140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  <p:extLst>
      <p:ext uri="{BB962C8B-B14F-4D97-AF65-F5344CB8AC3E}">
        <p14:creationId xmlns:p14="http://schemas.microsoft.com/office/powerpoint/2010/main" val="1594231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237C5E3-D0C5-C54F-9DD7-088D9B7581A7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8" y="1104900"/>
            <a:ext cx="8124825" cy="914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7000" dirty="0" smtClean="0"/>
              <a:t>ReLAx. </a:t>
            </a:r>
            <a:br>
              <a:rPr lang="en-US" sz="7000" dirty="0" smtClean="0"/>
            </a:br>
            <a:r>
              <a:rPr lang="en-US" sz="7000" dirty="0" smtClean="0"/>
              <a:t>WE’re in this together.</a:t>
            </a:r>
            <a:r>
              <a:rPr lang="is-IS" sz="7000" dirty="0" smtClean="0"/>
              <a:t/>
            </a:r>
            <a:br>
              <a:rPr lang="is-IS" sz="7000" dirty="0" smtClean="0"/>
            </a:br>
            <a:endParaRPr lang="en-US" sz="2400" b="0" cap="none" dirty="0">
              <a:latin typeface="Georgia" charset="0"/>
              <a:ea typeface="Georgia" charset="0"/>
              <a:cs typeface="Georgi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0538" y="3162300"/>
            <a:ext cx="2925234" cy="1794332"/>
            <a:chOff x="6175903" y="3291493"/>
            <a:chExt cx="2925234" cy="17943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5903" y="3538696"/>
              <a:ext cx="1126067" cy="1547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Oval Callout 9"/>
            <p:cNvSpPr/>
            <p:nvPr/>
          </p:nvSpPr>
          <p:spPr bwMode="auto">
            <a:xfrm>
              <a:off x="6967537" y="3291493"/>
              <a:ext cx="2133600" cy="868594"/>
            </a:xfrm>
            <a:prstGeom prst="wedgeEllipseCallout">
              <a:avLst/>
            </a:prstGeom>
            <a:solidFill>
              <a:schemeClr val="accent5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latin typeface="Georgia" charset="0"/>
                  <a:ea typeface="Georgia" charset="0"/>
                  <a:cs typeface="Georgia" charset="0"/>
                </a:rPr>
                <a:t>#f</a:t>
              </a: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eorgia" charset="0"/>
                  <a:ea typeface="Georgia" charset="0"/>
                  <a:cs typeface="Georgia" charset="0"/>
                  <a:sym typeface="Gill Sans" charset="0"/>
                </a:rPr>
                <a:t>riendship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charset="0"/>
                <a:ea typeface="Georgia" charset="0"/>
                <a:cs typeface="Georgia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474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237C5E3-D0C5-C54F-9DD7-088D9B7581A7}" type="slidenum">
              <a:rPr lang="en-US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104900"/>
            <a:ext cx="8124825" cy="914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7000" dirty="0" smtClean="0"/>
              <a:t>NEXT STEPS</a:t>
            </a:r>
            <a:r>
              <a:rPr lang="is-IS" sz="7000" dirty="0" smtClean="0"/>
              <a:t>…</a:t>
            </a:r>
            <a:br>
              <a:rPr lang="is-IS" sz="7000" dirty="0" smtClean="0"/>
            </a:br>
            <a:endParaRPr lang="en-US" sz="2400" b="0" cap="non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537" y="1989534"/>
            <a:ext cx="5029199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is-IS" sz="2000" dirty="0" smtClean="0">
                <a:latin typeface="Georgia" charset="0"/>
                <a:ea typeface="Georgia" charset="0"/>
                <a:cs typeface="Georgia" charset="0"/>
              </a:rPr>
              <a:t>Outcomes Google Drive folder</a:t>
            </a:r>
          </a:p>
          <a:p>
            <a:pPr marL="342900" indent="-342900" algn="l">
              <a:buFont typeface="Arial" charset="0"/>
              <a:buChar char="•"/>
            </a:pPr>
            <a:r>
              <a:rPr lang="is-IS" sz="2000" b="1" dirty="0" smtClean="0">
                <a:latin typeface="Georgia" charset="0"/>
                <a:ea typeface="Georgia" charset="0"/>
                <a:cs typeface="Georgia" charset="0"/>
              </a:rPr>
              <a:t>Assignment</a:t>
            </a:r>
            <a:r>
              <a:rPr lang="is-IS" sz="2000" dirty="0" smtClean="0">
                <a:latin typeface="Georgia" charset="0"/>
                <a:ea typeface="Georgia" charset="0"/>
                <a:cs typeface="Georgia" charset="0"/>
              </a:rPr>
              <a:t>: In the Google spreadsheet that Julie shared with you, write down:</a:t>
            </a:r>
          </a:p>
          <a:p>
            <a:pPr marL="671513" lvl="1" indent="-342900" algn="l">
              <a:buFont typeface="Arial" charset="0"/>
              <a:buChar char="•"/>
            </a:pPr>
            <a:r>
              <a:rPr lang="is-IS" sz="2000" dirty="0" smtClean="0">
                <a:latin typeface="Georgia" charset="0"/>
                <a:ea typeface="Georgia" charset="0"/>
                <a:cs typeface="Georgia" charset="0"/>
              </a:rPr>
              <a:t>What is your Outcomes goal when you complete this course?</a:t>
            </a:r>
          </a:p>
          <a:p>
            <a:pPr marL="671513" lvl="1" indent="-342900" algn="l">
              <a:buFont typeface="Arial" charset="0"/>
              <a:buChar char="•"/>
            </a:pPr>
            <a:r>
              <a:rPr lang="is-IS" sz="2000" dirty="0" smtClean="0">
                <a:latin typeface="Georgia" charset="0"/>
                <a:ea typeface="Georgia" charset="0"/>
                <a:cs typeface="Georgia" charset="0"/>
              </a:rPr>
              <a:t>What challenges will you face achieving that goal?</a:t>
            </a:r>
          </a:p>
          <a:p>
            <a:pPr algn="l"/>
            <a:endParaRPr lang="is-IS" sz="2000" i="1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is-IS" sz="2000" i="1" dirty="0" smtClean="0">
                <a:latin typeface="Georgia" charset="0"/>
                <a:ea typeface="Georgia" charset="0"/>
                <a:cs typeface="Georgia" charset="0"/>
              </a:rPr>
              <a:t>Assignments in Google doc due </a:t>
            </a:r>
            <a:r>
              <a:rPr lang="en-US" sz="2000" i="1" dirty="0" smtClean="0">
                <a:latin typeface="Georgia" charset="0"/>
                <a:ea typeface="Georgia" charset="0"/>
                <a:cs typeface="Georgia" charset="0"/>
              </a:rPr>
              <a:t>before next Outcomes workshop.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4746" y="1191440"/>
            <a:ext cx="3059542" cy="28852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6019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426450" cy="2579687"/>
          </a:xfrm>
        </p:spPr>
        <p:txBody>
          <a:bodyPr/>
          <a:lstStyle/>
          <a:p>
            <a:pPr eaLnBrk="1" hangingPunct="1">
              <a:defRPr/>
            </a:pPr>
            <a:r>
              <a:rPr lang="en-US" sz="16600" dirty="0" smtClean="0"/>
              <a:t>Q&amp;A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F0B6C8-60BB-244C-A0DD-CB4CB8A9F842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300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rPr>
              <a:t>GA OUTCOMES</a:t>
            </a:r>
            <a:endParaRPr lang="en-US" dirty="0">
              <a:latin typeface="PFDinTextCompPro-Bold" charset="0"/>
              <a:ea typeface="ＭＳ Ｐゴシック" charset="0"/>
              <a:cs typeface="ＭＳ Ｐゴシック" charset="0"/>
              <a:sym typeface="PFDinTextCompPro-Bold" charset="0"/>
            </a:endParaRPr>
          </a:p>
        </p:txBody>
      </p:sp>
      <p:sp>
        <p:nvSpPr>
          <p:cNvPr id="5" name="Subtitle 3"/>
          <p:cNvSpPr txBox="1">
            <a:spLocks/>
          </p:cNvSpPr>
          <p:nvPr/>
        </p:nvSpPr>
        <p:spPr bwMode="auto">
          <a:xfrm>
            <a:off x="347663" y="4152900"/>
            <a:ext cx="87090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58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592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592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592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592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b="1" kern="0" dirty="0" smtClean="0">
                <a:latin typeface="Georgia" charset="0"/>
                <a:ea typeface="Georgia" charset="0"/>
                <a:cs typeface="Georgia" charset="0"/>
              </a:rPr>
              <a:t>Exit ticket:</a:t>
            </a: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kern="0" dirty="0">
                <a:latin typeface="Georgia" charset="0"/>
                <a:ea typeface="Georgia" charset="0"/>
                <a:cs typeface="Georgia" charset="0"/>
              </a:rPr>
              <a:t>https://ga-research.typeform.com/to/tKqUa1 </a:t>
            </a:r>
            <a:endParaRPr lang="en-US" kern="0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Introductions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67525E1-F312-C24C-A0AA-84350CA602CB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0483" name="Subtitle 9"/>
          <p:cNvSpPr txBox="1">
            <a:spLocks/>
          </p:cNvSpPr>
          <p:nvPr/>
        </p:nvSpPr>
        <p:spPr bwMode="auto">
          <a:xfrm>
            <a:off x="3538538" y="4022618"/>
            <a:ext cx="5486399" cy="96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2914" rIns="65828" bIns="32914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725"/>
              </a:spcBef>
              <a:buSzPct val="69000"/>
              <a:buFont typeface="Arial" charset="0"/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Julie Carroll, </a:t>
            </a:r>
            <a:r>
              <a:rPr lang="en-US" sz="1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Outcomes Lead, </a:t>
            </a:r>
            <a:r>
              <a:rPr lang="en-US" sz="18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Boston</a:t>
            </a:r>
          </a:p>
          <a:p>
            <a:pPr algn="l" eaLnBrk="1" hangingPunct="1">
              <a:lnSpc>
                <a:spcPct val="90000"/>
              </a:lnSpc>
              <a:spcBef>
                <a:spcPts val="725"/>
              </a:spcBef>
              <a:buSzPct val="69000"/>
              <a:buFont typeface="Arial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  <a:hlinkClick r:id="rId3"/>
              </a:rPr>
              <a:t>julie.carroll@ga.co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 •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4"/>
              </a:rPr>
              <a:t>www.linkedin.com/in/juliecarroll2</a:t>
            </a: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l" eaLnBrk="1" hangingPunct="1">
              <a:lnSpc>
                <a:spcPct val="90000"/>
              </a:lnSpc>
              <a:spcBef>
                <a:spcPts val="725"/>
              </a:spcBef>
              <a:buSzPct val="69000"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617-294-9022 • @JuliesTheBest</a:t>
            </a:r>
          </a:p>
          <a:p>
            <a:pPr algn="l" eaLnBrk="1" hangingPunct="1">
              <a:lnSpc>
                <a:spcPct val="90000"/>
              </a:lnSpc>
              <a:spcBef>
                <a:spcPts val="725"/>
              </a:spcBef>
              <a:buSzPct val="69000"/>
              <a:buFont typeface="Arial" charset="0"/>
              <a:buNone/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  <a:sym typeface="News706 B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8538" y="1028700"/>
            <a:ext cx="536575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  <a:sym typeface="News706 BT" charset="0"/>
              </a:rPr>
              <a:t>ABOUT ME</a:t>
            </a:r>
            <a:endParaRPr lang="en-US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+mj-lt"/>
                <a:ea typeface="Georgia" charset="0"/>
                <a:cs typeface="Georgia" charset="0"/>
              </a:rPr>
              <a:t>JOB SEARCHING IS HARD. I MAKE IT LESS HARD.</a:t>
            </a:r>
          </a:p>
          <a:p>
            <a:pPr algn="l">
              <a:lnSpc>
                <a:spcPct val="150000"/>
              </a:lnSpc>
            </a:pPr>
            <a:r>
              <a:rPr lang="en-US" sz="1600" i="1" dirty="0" smtClean="0">
                <a:latin typeface="Georgia" charset="0"/>
                <a:ea typeface="Georgia" charset="0"/>
                <a:cs typeface="Georgia" charset="0"/>
              </a:rPr>
              <a:t>Previously:</a:t>
            </a: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Career Program Manager at the Posse Foundation</a:t>
            </a: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Admissions officer at Brandeis University</a:t>
            </a:r>
          </a:p>
          <a:p>
            <a:pPr marL="285750" indent="-285750" algn="l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History &amp; East Asian Studies major at Harvard</a:t>
            </a:r>
            <a:endParaRPr lang="en-US" sz="16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537" y="1104900"/>
            <a:ext cx="2828544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Callout 4"/>
          <p:cNvSpPr/>
          <p:nvPr/>
        </p:nvSpPr>
        <p:spPr bwMode="auto">
          <a:xfrm>
            <a:off x="2471737" y="1074506"/>
            <a:ext cx="2362200" cy="868594"/>
          </a:xfrm>
          <a:prstGeom prst="wedgeEllipseCallout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charset="0"/>
                <a:ea typeface="Georgia" charset="0"/>
                <a:cs typeface="Georgia" charset="0"/>
                <a:sym typeface="Gill Sans" charset="0"/>
              </a:rPr>
              <a:t>Hello, world!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64150" y="2044363"/>
            <a:ext cx="8418512" cy="30003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Use the Outcomes channel</a:t>
            </a:r>
            <a:endParaRPr lang="en-US" sz="28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800" b="1" dirty="0" smtClean="0">
                <a:latin typeface="Georgia" charset="0"/>
                <a:ea typeface="Georgia" charset="0"/>
                <a:cs typeface="Georgia" charset="0"/>
              </a:rPr>
              <a:t>In &lt;140 characters,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share why you came to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GA,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and where you hope to go from here.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Example: </a:t>
            </a:r>
            <a:r>
              <a:rPr lang="en-US" sz="2800" i="1" dirty="0" smtClean="0">
                <a:latin typeface="Georgia" charset="0"/>
                <a:ea typeface="Georgia" charset="0"/>
                <a:cs typeface="Georgia" charset="0"/>
              </a:rPr>
              <a:t>“I was burnt out from years at the same accounting job. I want to learn to code and start a more exciting career as a developer.”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7214F84-4788-164D-B386-90F4D4B27AAE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0537" y="1028700"/>
            <a:ext cx="8413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dirty="0" smtClean="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  <a:sym typeface="News706 BT" charset="0"/>
              </a:rPr>
              <a:t>ABOUT YOU: SAY IT ON SLACK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3764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75570" y="1860433"/>
            <a:ext cx="8418512" cy="30003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Bef>
                <a:spcPts val="725"/>
              </a:spcBef>
              <a:buSzPct val="100000"/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Please put your name plates away!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Find 1 person who has worked in the same industry as you. 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Find 1 person who has faced a similar career challenge that you have faced (e.g. unemployment, career dissatisfaction, difficulty networking, etc.)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Find 1 person who shares your love for one of your favorite foods. 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SzPct val="100000"/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Remember everyone’s name and these answers!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7214F84-4788-164D-B386-90F4D4B27AAE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927437"/>
            <a:ext cx="8413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dirty="0" smtClean="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  <a:sym typeface="News706 BT" charset="0"/>
              </a:rPr>
              <a:t>ACTIVITY: COMMON GROUND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88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268413"/>
            <a:ext cx="8426450" cy="2579687"/>
          </a:xfrm>
        </p:spPr>
        <p:txBody>
          <a:bodyPr/>
          <a:lstStyle/>
          <a:p>
            <a:pPr>
              <a:defRPr/>
            </a:pPr>
            <a:r>
              <a:rPr lang="en-US" sz="9600" dirty="0" smtClean="0"/>
              <a:t>What is outcomes?</a:t>
            </a:r>
            <a:endParaRPr lang="en-US" sz="9600" dirty="0"/>
          </a:p>
        </p:txBody>
      </p:sp>
      <p:sp>
        <p:nvSpPr>
          <p:cNvPr id="21506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>
                <a:latin typeface="PFDinTextCompPro-Bold" charset="0"/>
                <a:ea typeface="ヒラギノ角ゴ ProN W3" charset="0"/>
                <a:cs typeface="ヒラギノ角ゴ ProN W3" charset="0"/>
              </a:rPr>
              <a:t>GA OUTCOMES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What is outcomes?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0B06D02-989D-0F49-8F25-293AEBADA81A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669" y="1104900"/>
            <a:ext cx="5265737" cy="39429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234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What is outcomes?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23554" name="Subtitle 9"/>
          <p:cNvSpPr>
            <a:spLocks noGrp="1"/>
          </p:cNvSpPr>
          <p:nvPr>
            <p:ph sz="half" idx="12"/>
          </p:nvPr>
        </p:nvSpPr>
        <p:spPr bwMode="auto">
          <a:xfrm>
            <a:off x="371475" y="876300"/>
            <a:ext cx="8418512" cy="3352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00000"/>
              </a:lnSpc>
              <a:spcBef>
                <a:spcPts val="725"/>
              </a:spcBef>
            </a:pPr>
            <a:r>
              <a:rPr lang="en-US" sz="11500" dirty="0" smtClean="0">
                <a:latin typeface="+mj-lt"/>
                <a:ea typeface="Georgia" charset="0"/>
                <a:cs typeface="Georgia" charset="0"/>
              </a:rPr>
              <a:t>AM I GOING TO GET A JOB?</a:t>
            </a:r>
          </a:p>
          <a:p>
            <a:pPr marL="174625" indent="-174625" eaLnBrk="1" hangingPunct="1">
              <a:spcBef>
                <a:spcPts val="725"/>
              </a:spcBef>
              <a:buFont typeface="Lucida Grande" charset="0"/>
              <a:buChar char="‣"/>
            </a:pPr>
            <a:endParaRPr lang="en-US" dirty="0">
              <a:latin typeface="News706 B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0B06D02-989D-0F49-8F25-293AEBADA81A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1475" y="4377035"/>
            <a:ext cx="827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B8382"/>
                </a:solidFill>
                <a:latin typeface="Georgia" charset="0"/>
                <a:ea typeface="Georgia" charset="0"/>
                <a:cs typeface="Georgia" charset="0"/>
              </a:rPr>
              <a:t>Five-finger </a:t>
            </a:r>
            <a:r>
              <a:rPr lang="en-US" sz="2200" b="1" dirty="0" smtClean="0">
                <a:solidFill>
                  <a:srgbClr val="3B8382"/>
                </a:solidFill>
                <a:latin typeface="Georgia" charset="0"/>
                <a:ea typeface="Georgia" charset="0"/>
                <a:cs typeface="Georgia" charset="0"/>
              </a:rPr>
              <a:t>check: </a:t>
            </a:r>
            <a:r>
              <a:rPr lang="en-US" sz="2200" dirty="0" smtClean="0">
                <a:solidFill>
                  <a:srgbClr val="3B8382"/>
                </a:solidFill>
                <a:latin typeface="Georgia" charset="0"/>
                <a:ea typeface="Georgia" charset="0"/>
                <a:cs typeface="Georgia" charset="0"/>
              </a:rPr>
              <a:t>How important is this question to you?</a:t>
            </a:r>
          </a:p>
          <a:p>
            <a:r>
              <a:rPr lang="en-US" sz="2000" i="1" dirty="0" smtClean="0">
                <a:solidFill>
                  <a:srgbClr val="3B8382"/>
                </a:solidFill>
                <a:latin typeface="Georgia" charset="0"/>
                <a:ea typeface="Georgia" charset="0"/>
                <a:cs typeface="Georgia" charset="0"/>
              </a:rPr>
              <a:t>5 = super dee duper important</a:t>
            </a:r>
            <a:endParaRPr lang="en-US" sz="2000" i="1" dirty="0">
              <a:solidFill>
                <a:srgbClr val="3B8382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6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16762</TotalTime>
  <Pages>0</Pages>
  <Words>1357</Words>
  <Characters>0</Characters>
  <Application>Microsoft Macintosh PowerPoint</Application>
  <PresentationFormat>Custom</PresentationFormat>
  <Lines>0</Lines>
  <Paragraphs>279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Calibri</vt:lpstr>
      <vt:lpstr>Georgia</vt:lpstr>
      <vt:lpstr>Gill Sans</vt:lpstr>
      <vt:lpstr>Lucida Grande</vt:lpstr>
      <vt:lpstr>Merriweather Sans</vt:lpstr>
      <vt:lpstr>ＭＳ Ｐゴシック</vt:lpstr>
      <vt:lpstr>News706 BT</vt:lpstr>
      <vt:lpstr>Oswald</vt:lpstr>
      <vt:lpstr>PF Din Text Comp Pro</vt:lpstr>
      <vt:lpstr>PFDinTextCompPro-Bold</vt:lpstr>
      <vt:lpstr>ヒラギノ角ゴ ProN W3</vt:lpstr>
      <vt:lpstr>ヒラギノ角ゴ ProN W6</vt:lpstr>
      <vt:lpstr>Arial</vt:lpstr>
      <vt:lpstr>Title</vt:lpstr>
      <vt:lpstr>Agenda</vt:lpstr>
      <vt:lpstr>Intro to outcomes</vt:lpstr>
      <vt:lpstr>PowerPoint Presentation</vt:lpstr>
      <vt:lpstr>INtroductions</vt:lpstr>
      <vt:lpstr>PowerPoint Presentation</vt:lpstr>
      <vt:lpstr>PowerPoint Presentation</vt:lpstr>
      <vt:lpstr>PowerPoint Presentation</vt:lpstr>
      <vt:lpstr>What is outcomes?</vt:lpstr>
      <vt:lpstr>PowerPoint Presentation</vt:lpstr>
      <vt:lpstr>PowerPoint Presentation</vt:lpstr>
      <vt:lpstr>General Assembly Outcomes Benchmark</vt:lpstr>
      <vt:lpstr>PowerPoint Presentation</vt:lpstr>
      <vt:lpstr>WHAT WE DO and WHAT WE DON’T DO</vt:lpstr>
      <vt:lpstr>PowerPoint Presentation</vt:lpstr>
      <vt:lpstr>PowerPoint Presentation</vt:lpstr>
      <vt:lpstr>PowerPoint Presentation</vt:lpstr>
      <vt:lpstr>OUTCOMES PROGRAMMING</vt:lpstr>
      <vt:lpstr>OUTCOMES OVERVIEW: EXAMPLE</vt:lpstr>
      <vt:lpstr>PowerPoint Presentation</vt:lpstr>
      <vt:lpstr>Meet &amp; Hire </vt:lpstr>
      <vt:lpstr>WHAT IS THE MEET &amp; Hire?</vt:lpstr>
      <vt:lpstr>PowerPoint Presentation</vt:lpstr>
      <vt:lpstr>PowerPoint Presentation</vt:lpstr>
      <vt:lpstr>Outcomes Expectations</vt:lpstr>
      <vt:lpstr>Eligibility for Outcomes and M&amp;H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</vt:lpstr>
      <vt:lpstr>ReLAx.  WE’re in this together. </vt:lpstr>
      <vt:lpstr>NEXT STEPS… 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Julie Carroll</cp:lastModifiedBy>
  <cp:revision>214</cp:revision>
  <cp:lastPrinted>2016-01-20T21:51:38Z</cp:lastPrinted>
  <dcterms:modified xsi:type="dcterms:W3CDTF">2016-10-18T14:47:59Z</dcterms:modified>
</cp:coreProperties>
</file>